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39"/>
  </p:notesMasterIdLst>
  <p:sldIdLst>
    <p:sldId id="796" r:id="rId2"/>
    <p:sldId id="263" r:id="rId3"/>
    <p:sldId id="797" r:id="rId4"/>
    <p:sldId id="799" r:id="rId5"/>
    <p:sldId id="800" r:id="rId6"/>
    <p:sldId id="802" r:id="rId7"/>
    <p:sldId id="803" r:id="rId8"/>
    <p:sldId id="805" r:id="rId9"/>
    <p:sldId id="806" r:id="rId10"/>
    <p:sldId id="804" r:id="rId11"/>
    <p:sldId id="801" r:id="rId12"/>
    <p:sldId id="807" r:id="rId13"/>
    <p:sldId id="808" r:id="rId14"/>
    <p:sldId id="809" r:id="rId15"/>
    <p:sldId id="810" r:id="rId16"/>
    <p:sldId id="811" r:id="rId17"/>
    <p:sldId id="812" r:id="rId18"/>
    <p:sldId id="814" r:id="rId19"/>
    <p:sldId id="813" r:id="rId20"/>
    <p:sldId id="815" r:id="rId21"/>
    <p:sldId id="816" r:id="rId22"/>
    <p:sldId id="817" r:id="rId23"/>
    <p:sldId id="818" r:id="rId24"/>
    <p:sldId id="819" r:id="rId25"/>
    <p:sldId id="821" r:id="rId26"/>
    <p:sldId id="822" r:id="rId27"/>
    <p:sldId id="824" r:id="rId28"/>
    <p:sldId id="823" r:id="rId29"/>
    <p:sldId id="825" r:id="rId30"/>
    <p:sldId id="826" r:id="rId31"/>
    <p:sldId id="827" r:id="rId32"/>
    <p:sldId id="828" r:id="rId33"/>
    <p:sldId id="273" r:id="rId34"/>
    <p:sldId id="274" r:id="rId35"/>
    <p:sldId id="275" r:id="rId36"/>
    <p:sldId id="276" r:id="rId37"/>
    <p:sldId id="277" r:id="rId3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B189E-E48A-6243-A614-B6997EE30DAF}" v="1" dt="2025-02-13T11:28:09.340"/>
  </p1510:revLst>
</p1510:revInfo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 autoAdjust="0"/>
    <p:restoredTop sz="94719"/>
  </p:normalViewPr>
  <p:slideViewPr>
    <p:cSldViewPr snapToGrid="0" snapToObjects="1">
      <p:cViewPr varScale="1">
        <p:scale>
          <a:sx n="144" d="100"/>
          <a:sy n="144" d="100"/>
        </p:scale>
        <p:origin x="207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5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23CAAACA-280C-1D48-A1B0-A9937358707C}"/>
    <pc:docChg chg="undo custSel addSld delSld modSld sldOrd">
      <pc:chgData name="Francisco Javier Bonet García" userId="c67cd2f5-7354-47bd-a51e-00312a09adde" providerId="ADAL" clId="{23CAAACA-280C-1D48-A1B0-A9937358707C}" dt="2023-10-12T21:41:06.042" v="1510" actId="680"/>
      <pc:docMkLst>
        <pc:docMk/>
      </pc:docMkLst>
      <pc:sldChg chg="addSp delSp modSp mod">
        <pc:chgData name="Francisco Javier Bonet García" userId="c67cd2f5-7354-47bd-a51e-00312a09adde" providerId="ADAL" clId="{23CAAACA-280C-1D48-A1B0-A9937358707C}" dt="2023-10-09T20:41:55.370" v="325" actId="1076"/>
        <pc:sldMkLst>
          <pc:docMk/>
          <pc:sldMk cId="0" sldId="263"/>
        </pc:sldMkLst>
      </pc:sldChg>
      <pc:sldChg chg="del">
        <pc:chgData name="Francisco Javier Bonet García" userId="c67cd2f5-7354-47bd-a51e-00312a09adde" providerId="ADAL" clId="{23CAAACA-280C-1D48-A1B0-A9937358707C}" dt="2023-10-12T21:12:01.561" v="850" actId="2696"/>
        <pc:sldMkLst>
          <pc:docMk/>
          <pc:sldMk cId="4130717574" sldId="266"/>
        </pc:sldMkLst>
      </pc:sldChg>
      <pc:sldChg chg="del">
        <pc:chgData name="Francisco Javier Bonet García" userId="c67cd2f5-7354-47bd-a51e-00312a09adde" providerId="ADAL" clId="{23CAAACA-280C-1D48-A1B0-A9937358707C}" dt="2023-10-12T21:40:07.095" v="1507" actId="2696"/>
        <pc:sldMkLst>
          <pc:docMk/>
          <pc:sldMk cId="2842841146" sldId="269"/>
        </pc:sldMkLst>
      </pc:sldChg>
      <pc:sldChg chg="del">
        <pc:chgData name="Francisco Javier Bonet García" userId="c67cd2f5-7354-47bd-a51e-00312a09adde" providerId="ADAL" clId="{23CAAACA-280C-1D48-A1B0-A9937358707C}" dt="2023-10-09T20:42:21.685" v="327" actId="2696"/>
        <pc:sldMkLst>
          <pc:docMk/>
          <pc:sldMk cId="472656857" sldId="270"/>
        </pc:sldMkLst>
      </pc:sldChg>
      <pc:sldChg chg="ord">
        <pc:chgData name="Francisco Javier Bonet García" userId="c67cd2f5-7354-47bd-a51e-00312a09adde" providerId="ADAL" clId="{23CAAACA-280C-1D48-A1B0-A9937358707C}" dt="2023-10-12T21:40:19.101" v="1509" actId="20578"/>
        <pc:sldMkLst>
          <pc:docMk/>
          <pc:sldMk cId="1868840884" sldId="271"/>
        </pc:sldMkLst>
      </pc:sldChg>
      <pc:sldChg chg="ord">
        <pc:chgData name="Francisco Javier Bonet García" userId="c67cd2f5-7354-47bd-a51e-00312a09adde" providerId="ADAL" clId="{23CAAACA-280C-1D48-A1B0-A9937358707C}" dt="2023-10-12T21:40:09.579" v="1508" actId="20578"/>
        <pc:sldMkLst>
          <pc:docMk/>
          <pc:sldMk cId="293861601" sldId="273"/>
        </pc:sldMkLst>
      </pc:sldChg>
      <pc:sldChg chg="addSp delSp modSp new mod ord">
        <pc:chgData name="Francisco Javier Bonet García" userId="c67cd2f5-7354-47bd-a51e-00312a09adde" providerId="ADAL" clId="{23CAAACA-280C-1D48-A1B0-A9937358707C}" dt="2023-10-09T20:38:01.369" v="105" actId="1076"/>
        <pc:sldMkLst>
          <pc:docMk/>
          <pc:sldMk cId="4142883883" sldId="796"/>
        </pc:sldMkLst>
      </pc:sldChg>
      <pc:sldChg chg="new del">
        <pc:chgData name="Francisco Javier Bonet García" userId="c67cd2f5-7354-47bd-a51e-00312a09adde" providerId="ADAL" clId="{23CAAACA-280C-1D48-A1B0-A9937358707C}" dt="2023-10-09T20:42:29.400" v="329" actId="680"/>
        <pc:sldMkLst>
          <pc:docMk/>
          <pc:sldMk cId="78128344" sldId="797"/>
        </pc:sldMkLst>
      </pc:sldChg>
      <pc:sldChg chg="addSp modSp new del mod">
        <pc:chgData name="Francisco Javier Bonet García" userId="c67cd2f5-7354-47bd-a51e-00312a09adde" providerId="ADAL" clId="{23CAAACA-280C-1D48-A1B0-A9937358707C}" dt="2023-10-09T20:41:56.429" v="326" actId="2696"/>
        <pc:sldMkLst>
          <pc:docMk/>
          <pc:sldMk cId="1246683322" sldId="797"/>
        </pc:sldMkLst>
      </pc:sldChg>
      <pc:sldChg chg="addSp delSp modSp add mod">
        <pc:chgData name="Francisco Javier Bonet García" userId="c67cd2f5-7354-47bd-a51e-00312a09adde" providerId="ADAL" clId="{23CAAACA-280C-1D48-A1B0-A9937358707C}" dt="2023-10-09T20:45:50.609" v="845" actId="12"/>
        <pc:sldMkLst>
          <pc:docMk/>
          <pc:sldMk cId="1758793728" sldId="797"/>
        </pc:sldMkLst>
      </pc:sldChg>
      <pc:sldChg chg="del">
        <pc:chgData name="Francisco Javier Bonet García" userId="c67cd2f5-7354-47bd-a51e-00312a09adde" providerId="ADAL" clId="{23CAAACA-280C-1D48-A1B0-A9937358707C}" dt="2023-10-12T21:40:02.673" v="1506" actId="2696"/>
        <pc:sldMkLst>
          <pc:docMk/>
          <pc:sldMk cId="316528909" sldId="798"/>
        </pc:sldMkLst>
      </pc:sldChg>
      <pc:sldChg chg="addSp modSp modAnim">
        <pc:chgData name="Francisco Javier Bonet García" userId="c67cd2f5-7354-47bd-a51e-00312a09adde" providerId="ADAL" clId="{23CAAACA-280C-1D48-A1B0-A9937358707C}" dt="2023-10-12T21:01:17.151" v="847"/>
        <pc:sldMkLst>
          <pc:docMk/>
          <pc:sldMk cId="1737054160" sldId="800"/>
        </pc:sldMkLst>
      </pc:sldChg>
      <pc:sldChg chg="delSp modSp mod">
        <pc:chgData name="Francisco Javier Bonet García" userId="c67cd2f5-7354-47bd-a51e-00312a09adde" providerId="ADAL" clId="{23CAAACA-280C-1D48-A1B0-A9937358707C}" dt="2023-10-12T21:02:05.955" v="849" actId="478"/>
        <pc:sldMkLst>
          <pc:docMk/>
          <pc:sldMk cId="10861193" sldId="801"/>
        </pc:sldMkLst>
      </pc:sldChg>
      <pc:sldChg chg="addSp delSp modSp add mod delAnim modAnim">
        <pc:chgData name="Francisco Javier Bonet García" userId="c67cd2f5-7354-47bd-a51e-00312a09adde" providerId="ADAL" clId="{23CAAACA-280C-1D48-A1B0-A9937358707C}" dt="2023-10-12T21:23:21.645" v="1114" actId="20577"/>
        <pc:sldMkLst>
          <pc:docMk/>
          <pc:sldMk cId="1104805455" sldId="817"/>
        </pc:sldMkLst>
      </pc:sldChg>
      <pc:sldChg chg="delSp modSp add mod ord delAnim">
        <pc:chgData name="Francisco Javier Bonet García" userId="c67cd2f5-7354-47bd-a51e-00312a09adde" providerId="ADAL" clId="{23CAAACA-280C-1D48-A1B0-A9937358707C}" dt="2023-10-12T21:39:27.231" v="1505" actId="5793"/>
        <pc:sldMkLst>
          <pc:docMk/>
          <pc:sldMk cId="1262281007" sldId="818"/>
        </pc:sldMkLst>
      </pc:sldChg>
      <pc:sldChg chg="modSp add mod ord">
        <pc:chgData name="Francisco Javier Bonet García" userId="c67cd2f5-7354-47bd-a51e-00312a09adde" providerId="ADAL" clId="{23CAAACA-280C-1D48-A1B0-A9937358707C}" dt="2023-10-12T21:39:17.941" v="1501" actId="20578"/>
        <pc:sldMkLst>
          <pc:docMk/>
          <pc:sldMk cId="1552382082" sldId="819"/>
        </pc:sldMkLst>
      </pc:sldChg>
      <pc:sldChg chg="new">
        <pc:chgData name="Francisco Javier Bonet García" userId="c67cd2f5-7354-47bd-a51e-00312a09adde" providerId="ADAL" clId="{23CAAACA-280C-1D48-A1B0-A9937358707C}" dt="2023-10-12T21:41:06.042" v="1510" actId="680"/>
        <pc:sldMkLst>
          <pc:docMk/>
          <pc:sldMk cId="2399822484" sldId="820"/>
        </pc:sldMkLst>
      </pc:sldChg>
    </pc:docChg>
  </pc:docChgLst>
  <pc:docChgLst>
    <pc:chgData name="Francisco Javier Bonet García" userId="c67cd2f5-7354-47bd-a51e-00312a09adde" providerId="ADAL" clId="{5A827B86-A5DF-774E-AE50-04AB01CAACE4}"/>
    <pc:docChg chg="undo custSel modSld">
      <pc:chgData name="Francisco Javier Bonet García" userId="c67cd2f5-7354-47bd-a51e-00312a09adde" providerId="ADAL" clId="{5A827B86-A5DF-774E-AE50-04AB01CAACE4}" dt="2024-04-07T12:35:12.451" v="1" actId="1076"/>
      <pc:docMkLst>
        <pc:docMk/>
      </pc:docMkLst>
      <pc:sldChg chg="modSp mod">
        <pc:chgData name="Francisco Javier Bonet García" userId="c67cd2f5-7354-47bd-a51e-00312a09adde" providerId="ADAL" clId="{5A827B86-A5DF-774E-AE50-04AB01CAACE4}" dt="2024-04-07T12:35:12.451" v="1" actId="1076"/>
        <pc:sldMkLst>
          <pc:docMk/>
          <pc:sldMk cId="2553000219" sldId="277"/>
        </pc:sldMkLst>
      </pc:sldChg>
    </pc:docChg>
  </pc:docChgLst>
  <pc:docChgLst>
    <pc:chgData name="Francisco Javier Bonet García" userId="c67cd2f5-7354-47bd-a51e-00312a09adde" providerId="ADAL" clId="{9C0A91BE-6937-4C46-9FD2-B6B24CF6D0F1}"/>
    <pc:docChg chg="undo custSel addSld delSld modSld sldOrd">
      <pc:chgData name="Francisco Javier Bonet García" userId="c67cd2f5-7354-47bd-a51e-00312a09adde" providerId="ADAL" clId="{9C0A91BE-6937-4C46-9FD2-B6B24CF6D0F1}" dt="2023-10-20T11:27:50.946" v="4981" actId="2696"/>
      <pc:docMkLst>
        <pc:docMk/>
      </pc:docMkLst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868840884" sldId="271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24548102" sldId="272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080623608" sldId="278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740345689" sldId="279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4196585687" sldId="280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15653632" sldId="281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825997393" sldId="282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621800603" sldId="283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494361124" sldId="284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238639967" sldId="285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690750821" sldId="791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546931108" sldId="792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445879668" sldId="793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799781034" sldId="794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567279069" sldId="795"/>
        </pc:sldMkLst>
      </pc:sldChg>
      <pc:sldChg chg="addSp modSp mod">
        <pc:chgData name="Francisco Javier Bonet García" userId="c67cd2f5-7354-47bd-a51e-00312a09adde" providerId="ADAL" clId="{9C0A91BE-6937-4C46-9FD2-B6B24CF6D0F1}" dt="2023-10-10T05:42:45.353" v="1069" actId="1076"/>
        <pc:sldMkLst>
          <pc:docMk/>
          <pc:sldMk cId="1758793728" sldId="797"/>
        </pc:sldMkLst>
      </pc:sldChg>
      <pc:sldChg chg="new">
        <pc:chgData name="Francisco Javier Bonet García" userId="c67cd2f5-7354-47bd-a51e-00312a09adde" providerId="ADAL" clId="{9C0A91BE-6937-4C46-9FD2-B6B24CF6D0F1}" dt="2023-10-10T04:33:50.827" v="0" actId="680"/>
        <pc:sldMkLst>
          <pc:docMk/>
          <pc:sldMk cId="316528909" sldId="798"/>
        </pc:sldMkLst>
      </pc:sldChg>
      <pc:sldChg chg="modSp add mod">
        <pc:chgData name="Francisco Javier Bonet García" userId="c67cd2f5-7354-47bd-a51e-00312a09adde" providerId="ADAL" clId="{9C0A91BE-6937-4C46-9FD2-B6B24CF6D0F1}" dt="2023-10-10T04:42:46.134" v="64" actId="20577"/>
        <pc:sldMkLst>
          <pc:docMk/>
          <pc:sldMk cId="1304202687" sldId="799"/>
        </pc:sldMkLst>
      </pc:sldChg>
      <pc:sldChg chg="addSp delSp modSp add mod">
        <pc:chgData name="Francisco Javier Bonet García" userId="c67cd2f5-7354-47bd-a51e-00312a09adde" providerId="ADAL" clId="{9C0A91BE-6937-4C46-9FD2-B6B24CF6D0F1}" dt="2023-10-10T05:01:58.270" v="461" actId="478"/>
        <pc:sldMkLst>
          <pc:docMk/>
          <pc:sldMk cId="1737054160" sldId="800"/>
        </pc:sldMkLst>
      </pc:sldChg>
      <pc:sldChg chg="addSp delSp modSp add mod">
        <pc:chgData name="Francisco Javier Bonet García" userId="c67cd2f5-7354-47bd-a51e-00312a09adde" providerId="ADAL" clId="{9C0A91BE-6937-4C46-9FD2-B6B24CF6D0F1}" dt="2023-10-20T05:16:43.826" v="3062" actId="20577"/>
        <pc:sldMkLst>
          <pc:docMk/>
          <pc:sldMk cId="10861193" sldId="801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10T05:16:36.665" v="709" actId="1076"/>
        <pc:sldMkLst>
          <pc:docMk/>
          <pc:sldMk cId="1962257142" sldId="802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10T05:21:00.842" v="931"/>
        <pc:sldMkLst>
          <pc:docMk/>
          <pc:sldMk cId="4145283695" sldId="803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6:52:32.651" v="4750" actId="1076"/>
        <pc:sldMkLst>
          <pc:docMk/>
          <pc:sldMk cId="1657958818" sldId="804"/>
        </pc:sldMkLst>
      </pc:sldChg>
      <pc:sldChg chg="addSp modSp add mod ord modAnim">
        <pc:chgData name="Francisco Javier Bonet García" userId="c67cd2f5-7354-47bd-a51e-00312a09adde" providerId="ADAL" clId="{9C0A91BE-6937-4C46-9FD2-B6B24CF6D0F1}" dt="2023-10-10T05:30:00.653" v="1044"/>
        <pc:sldMkLst>
          <pc:docMk/>
          <pc:sldMk cId="1492516179" sldId="805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10T05:41:38.675" v="1067"/>
        <pc:sldMkLst>
          <pc:docMk/>
          <pc:sldMk cId="3055977805" sldId="806"/>
        </pc:sldMkLst>
      </pc:sldChg>
      <pc:sldChg chg="addSp delSp modSp add mod">
        <pc:chgData name="Francisco Javier Bonet García" userId="c67cd2f5-7354-47bd-a51e-00312a09adde" providerId="ADAL" clId="{9C0A91BE-6937-4C46-9FD2-B6B24CF6D0F1}" dt="2023-10-10T05:59:28.721" v="1443" actId="478"/>
        <pc:sldMkLst>
          <pc:docMk/>
          <pc:sldMk cId="3706298653" sldId="807"/>
        </pc:sldMkLst>
      </pc:sldChg>
      <pc:sldChg chg="addSp modSp add mod modAnim">
        <pc:chgData name="Francisco Javier Bonet García" userId="c67cd2f5-7354-47bd-a51e-00312a09adde" providerId="ADAL" clId="{9C0A91BE-6937-4C46-9FD2-B6B24CF6D0F1}" dt="2023-10-20T05:21:51.352" v="3066" actId="20577"/>
        <pc:sldMkLst>
          <pc:docMk/>
          <pc:sldMk cId="2514651090" sldId="808"/>
        </pc:sldMkLst>
      </pc:sldChg>
      <pc:sldChg chg="modSp add mod">
        <pc:chgData name="Francisco Javier Bonet García" userId="c67cd2f5-7354-47bd-a51e-00312a09adde" providerId="ADAL" clId="{9C0A91BE-6937-4C46-9FD2-B6B24CF6D0F1}" dt="2023-10-10T06:05:52.682" v="2229" actId="20577"/>
        <pc:sldMkLst>
          <pc:docMk/>
          <pc:sldMk cId="3224371137" sldId="809"/>
        </pc:sldMkLst>
      </pc:sldChg>
      <pc:sldChg chg="delSp modSp add mod delAnim">
        <pc:chgData name="Francisco Javier Bonet García" userId="c67cd2f5-7354-47bd-a51e-00312a09adde" providerId="ADAL" clId="{9C0A91BE-6937-4C46-9FD2-B6B24CF6D0F1}" dt="2023-10-10T07:18:49.992" v="2698" actId="1076"/>
        <pc:sldMkLst>
          <pc:docMk/>
          <pc:sldMk cId="1087002596" sldId="810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10T07:24:56.284" v="2843"/>
        <pc:sldMkLst>
          <pc:docMk/>
          <pc:sldMk cId="1099689592" sldId="811"/>
        </pc:sldMkLst>
      </pc:sldChg>
      <pc:sldChg chg="addSp delSp modSp add mod delAnim">
        <pc:chgData name="Francisco Javier Bonet García" userId="c67cd2f5-7354-47bd-a51e-00312a09adde" providerId="ADAL" clId="{9C0A91BE-6937-4C46-9FD2-B6B24CF6D0F1}" dt="2023-10-10T07:40:06.060" v="2989" actId="20577"/>
        <pc:sldMkLst>
          <pc:docMk/>
          <pc:sldMk cId="2972541795" sldId="812"/>
        </pc:sldMkLst>
      </pc:sldChg>
      <pc:sldChg chg="delSp modSp add mod delAnim">
        <pc:chgData name="Francisco Javier Bonet García" userId="c67cd2f5-7354-47bd-a51e-00312a09adde" providerId="ADAL" clId="{9C0A91BE-6937-4C46-9FD2-B6B24CF6D0F1}" dt="2023-10-10T07:40:24.053" v="2993" actId="1076"/>
        <pc:sldMkLst>
          <pc:docMk/>
          <pc:sldMk cId="3278144078" sldId="813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5:32:19.500" v="3129" actId="1035"/>
        <pc:sldMkLst>
          <pc:docMk/>
          <pc:sldMk cId="1144182367" sldId="814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10T07:50:44.635" v="3056"/>
        <pc:sldMkLst>
          <pc:docMk/>
          <pc:sldMk cId="128763596" sldId="815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10T07:49:34.150" v="3044" actId="1037"/>
        <pc:sldMkLst>
          <pc:docMk/>
          <pc:sldMk cId="3861721189" sldId="816"/>
        </pc:sldMkLst>
      </pc:sldChg>
      <pc:sldChg chg="addSp modSp mod modAnim">
        <pc:chgData name="Francisco Javier Bonet García" userId="c67cd2f5-7354-47bd-a51e-00312a09adde" providerId="ADAL" clId="{9C0A91BE-6937-4C46-9FD2-B6B24CF6D0F1}" dt="2023-10-20T06:17:24.818" v="3508"/>
        <pc:sldMkLst>
          <pc:docMk/>
          <pc:sldMk cId="1552382082" sldId="819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399822484" sldId="820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6:27:46.420" v="3716" actId="1076"/>
        <pc:sldMkLst>
          <pc:docMk/>
          <pc:sldMk cId="910414283" sldId="821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6:27:55.528" v="3718"/>
        <pc:sldMkLst>
          <pc:docMk/>
          <pc:sldMk cId="3335768956" sldId="822"/>
        </pc:sldMkLst>
      </pc:sldChg>
      <pc:sldChg chg="add del">
        <pc:chgData name="Francisco Javier Bonet García" userId="c67cd2f5-7354-47bd-a51e-00312a09adde" providerId="ADAL" clId="{9C0A91BE-6937-4C46-9FD2-B6B24CF6D0F1}" dt="2023-10-20T06:24:58.125" v="3612" actId="2696"/>
        <pc:sldMkLst>
          <pc:docMk/>
          <pc:sldMk cId="1196627791" sldId="823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6:42:24.315" v="4236"/>
        <pc:sldMkLst>
          <pc:docMk/>
          <pc:sldMk cId="3806934046" sldId="823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6:41:56.483" v="4232" actId="21"/>
        <pc:sldMkLst>
          <pc:docMk/>
          <pc:sldMk cId="2967640245" sldId="824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6:47:28.496" v="4643" actId="1076"/>
        <pc:sldMkLst>
          <pc:docMk/>
          <pc:sldMk cId="3448071505" sldId="825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6:53:11.195" v="4760" actId="1076"/>
        <pc:sldMkLst>
          <pc:docMk/>
          <pc:sldMk cId="3768512555" sldId="826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7:05:01.301" v="4910"/>
        <pc:sldMkLst>
          <pc:docMk/>
          <pc:sldMk cId="1985821725" sldId="827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7:07:27.768" v="4980"/>
        <pc:sldMkLst>
          <pc:docMk/>
          <pc:sldMk cId="2163474941" sldId="828"/>
        </pc:sldMkLst>
      </pc:sldChg>
    </pc:docChg>
  </pc:docChgLst>
  <pc:docChgLst>
    <pc:chgData name="María Suárez Muñoz" userId="S::bv2sumum@uco.es::d8ba18f9-f9f6-498d-a50b-454cf4121fcd" providerId="AD" clId="Web-{2CFC074F-0277-7D73-DA77-D83353123A93}"/>
    <pc:docChg chg="modSld">
      <pc:chgData name="María Suárez Muñoz" userId="S::bv2sumum@uco.es::d8ba18f9-f9f6-498d-a50b-454cf4121fcd" providerId="AD" clId="Web-{2CFC074F-0277-7D73-DA77-D83353123A93}" dt="2024-03-05T08:40:39.700" v="3" actId="20577"/>
      <pc:docMkLst>
        <pc:docMk/>
      </pc:docMkLst>
      <pc:sldChg chg="modSp">
        <pc:chgData name="María Suárez Muñoz" userId="S::bv2sumum@uco.es::d8ba18f9-f9f6-498d-a50b-454cf4121fcd" providerId="AD" clId="Web-{2CFC074F-0277-7D73-DA77-D83353123A93}" dt="2024-03-05T08:40:01.277" v="0" actId="20577"/>
        <pc:sldMkLst>
          <pc:docMk/>
          <pc:sldMk cId="1758793728" sldId="797"/>
        </pc:sldMkLst>
      </pc:sldChg>
      <pc:sldChg chg="modSp">
        <pc:chgData name="María Suárez Muñoz" userId="S::bv2sumum@uco.es::d8ba18f9-f9f6-498d-a50b-454cf4121fcd" providerId="AD" clId="Web-{2CFC074F-0277-7D73-DA77-D83353123A93}" dt="2024-03-05T08:40:39.700" v="3" actId="20577"/>
        <pc:sldMkLst>
          <pc:docMk/>
          <pc:sldMk cId="1304202687" sldId="799"/>
        </pc:sldMkLst>
      </pc:sldChg>
    </pc:docChg>
  </pc:docChgLst>
  <pc:docChgLst>
    <pc:chgData name="Francisco Javier Bonet García" userId="c67cd2f5-7354-47bd-a51e-00312a09adde" providerId="ADAL" clId="{22FB189E-E48A-6243-A614-B6997EE30DAF}"/>
    <pc:docChg chg="modSld">
      <pc:chgData name="Francisco Javier Bonet García" userId="c67cd2f5-7354-47bd-a51e-00312a09adde" providerId="ADAL" clId="{22FB189E-E48A-6243-A614-B6997EE30DAF}" dt="2025-02-13T11:28:09.339" v="0" actId="767"/>
      <pc:docMkLst>
        <pc:docMk/>
      </pc:docMkLst>
      <pc:sldChg chg="addSp modSp">
        <pc:chgData name="Francisco Javier Bonet García" userId="c67cd2f5-7354-47bd-a51e-00312a09adde" providerId="ADAL" clId="{22FB189E-E48A-6243-A614-B6997EE30DAF}" dt="2025-02-13T11:28:09.339" v="0" actId="767"/>
        <pc:sldMkLst>
          <pc:docMk/>
          <pc:sldMk cId="293861601" sldId="273"/>
        </pc:sldMkLst>
        <pc:spChg chg="add mod">
          <ac:chgData name="Francisco Javier Bonet García" userId="c67cd2f5-7354-47bd-a51e-00312a09adde" providerId="ADAL" clId="{22FB189E-E48A-6243-A614-B6997EE30DAF}" dt="2025-02-13T11:28:09.339" v="0" actId="767"/>
          <ac:spMkLst>
            <pc:docMk/>
            <pc:sldMk cId="293861601" sldId="273"/>
            <ac:spMk id="2" creationId="{E0B87F91-6E19-45C4-AA32-FD0F69B798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97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393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46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16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732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547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16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61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8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945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17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350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332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04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08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996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5089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500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89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7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628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112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8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63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39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13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51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36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41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13/2/25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Wicked_proble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ube of colorful blocks&#10;&#10;Description automatically generated">
            <a:extLst>
              <a:ext uri="{FF2B5EF4-FFF2-40B4-BE49-F238E27FC236}">
                <a16:creationId xmlns:a16="http://schemas.microsoft.com/office/drawing/2014/main" id="{319B0121-16B6-E69E-30C1-3C05F39A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17" y="2121659"/>
            <a:ext cx="4062366" cy="4283681"/>
          </a:xfrm>
          <a:prstGeom prst="rect">
            <a:avLst/>
          </a:prstGeom>
        </p:spPr>
      </p:pic>
      <p:sp>
        <p:nvSpPr>
          <p:cNvPr id="9" name="Google Shape;189;p8">
            <a:extLst>
              <a:ext uri="{FF2B5EF4-FFF2-40B4-BE49-F238E27FC236}">
                <a16:creationId xmlns:a16="http://schemas.microsoft.com/office/drawing/2014/main" id="{7A1EEC07-2A75-C298-7188-02FE3E8BF143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id="{5CDD8394-226B-E52A-B5B9-6D9B263678A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D0E700-5BCD-44CF-13BF-B3C5C5B6B511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2C117-E582-982D-F3E4-A59A7D33630F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71D8CE-36B8-2A07-87F3-0A9149D18ABE}"/>
              </a:ext>
            </a:extLst>
          </p:cNvPr>
          <p:cNvSpPr txBox="1"/>
          <p:nvPr/>
        </p:nvSpPr>
        <p:spPr>
          <a:xfrm>
            <a:off x="1109709" y="1351572"/>
            <a:ext cx="7447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Problemas retorcidos (complejos o enrevesados. “wicked”)</a:t>
            </a:r>
          </a:p>
        </p:txBody>
      </p:sp>
    </p:spTree>
    <p:extLst>
      <p:ext uri="{BB962C8B-B14F-4D97-AF65-F5344CB8AC3E}">
        <p14:creationId xmlns:p14="http://schemas.microsoft.com/office/powerpoint/2010/main" val="414288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700423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La </a:t>
            </a:r>
            <a:r>
              <a:rPr lang="en-GB" dirty="0" err="1"/>
              <a:t>concienciación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las </a:t>
            </a:r>
            <a:r>
              <a:rPr lang="en-GB" dirty="0" err="1"/>
              <a:t>desigualdades</a:t>
            </a:r>
            <a:r>
              <a:rPr lang="en-GB" dirty="0"/>
              <a:t> del </a:t>
            </a:r>
            <a:r>
              <a:rPr lang="en-GB" dirty="0" err="1"/>
              <a:t>acceso</a:t>
            </a:r>
            <a:r>
              <a:rPr lang="en-GB" dirty="0"/>
              <a:t> a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</a:t>
            </a:r>
            <a:r>
              <a:rPr lang="en-GB" dirty="0" err="1"/>
              <a:t>aumentando</a:t>
            </a:r>
            <a:r>
              <a:rPr lang="en-GB" dirty="0"/>
              <a:t>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65795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335711" y="843740"/>
            <a:ext cx="6702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/>
              <a:t>Consejos para abordarlos </a:t>
            </a:r>
          </a:p>
          <a:p>
            <a:pPr algn="ctr"/>
            <a:r>
              <a:rPr lang="es-ES" sz="3000" b="1" dirty="0"/>
              <a:t>(para interactuar con sistemas)</a:t>
            </a:r>
            <a:endParaRPr lang="en-ES" sz="3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C3E917-89CE-4128-C320-E0E0F207DB75}"/>
              </a:ext>
            </a:extLst>
          </p:cNvPr>
          <p:cNvGrpSpPr/>
          <p:nvPr/>
        </p:nvGrpSpPr>
        <p:grpSpPr>
          <a:xfrm>
            <a:off x="640443" y="2081139"/>
            <a:ext cx="7064188" cy="4370230"/>
            <a:chOff x="640443" y="2081139"/>
            <a:chExt cx="7064188" cy="43702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C9A82F-1398-80E5-2134-42A2751C689E}"/>
                </a:ext>
              </a:extLst>
            </p:cNvPr>
            <p:cNvSpPr txBox="1"/>
            <p:nvPr/>
          </p:nvSpPr>
          <p:spPr>
            <a:xfrm>
              <a:off x="640443" y="6143592"/>
              <a:ext cx="70641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ES" dirty="0"/>
                <a:t>https://www.15-15-15.org/webzine/2019/02/03/bailar-con-sistemas/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2B28F5-E760-29C0-313A-03C4585A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353" y="2081139"/>
              <a:ext cx="6207329" cy="4014073"/>
            </a:xfrm>
            <a:prstGeom prst="rect">
              <a:avLst/>
            </a:prstGeom>
          </p:spPr>
        </p:pic>
      </p:grpSp>
      <p:pic>
        <p:nvPicPr>
          <p:cNvPr id="1026" name="Picture 2" descr="The Donella Meadows Project | Donella meadows, Systems thinking ...">
            <a:extLst>
              <a:ext uri="{FF2B5EF4-FFF2-40B4-BE49-F238E27FC236}">
                <a16:creationId xmlns:a16="http://schemas.microsoft.com/office/drawing/2014/main" id="{64D3AE98-5EA9-CCF7-C3FE-A73645742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6" r="22164"/>
          <a:stretch/>
        </p:blipFill>
        <p:spPr bwMode="auto">
          <a:xfrm>
            <a:off x="6150279" y="3707703"/>
            <a:ext cx="2317315" cy="1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E3C11-487E-349F-831E-8ED7F662925B}"/>
              </a:ext>
            </a:extLst>
          </p:cNvPr>
          <p:cNvSpPr txBox="1"/>
          <p:nvPr/>
        </p:nvSpPr>
        <p:spPr>
          <a:xfrm>
            <a:off x="555811" y="1930877"/>
            <a:ext cx="32223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/>
              <a:t>1. Píllale el ritmo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4EFB1-BDEF-CB7E-6685-1E330A20B87E}"/>
              </a:ext>
            </a:extLst>
          </p:cNvPr>
          <p:cNvSpPr txBox="1"/>
          <p:nvPr/>
        </p:nvSpPr>
        <p:spPr>
          <a:xfrm>
            <a:off x="717176" y="2610378"/>
            <a:ext cx="8426824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ES" sz="2500" dirty="0"/>
              <a:t>Observa su funcionamiento. Pon el foco en su dinámica y estructura. Con datos fiables.</a:t>
            </a:r>
          </a:p>
          <a:p>
            <a:r>
              <a:rPr lang="en-ES" sz="2500" dirty="0"/>
              <a:t>Aprende su historia</a:t>
            </a:r>
            <a:r>
              <a:rPr lang="en-ES" sz="2500"/>
              <a:t>. </a:t>
            </a:r>
            <a:r>
              <a:rPr lang="en-GB" sz="2500" dirty="0"/>
              <a:t>E</a:t>
            </a:r>
            <a:r>
              <a:rPr lang="en-ES" sz="2500" dirty="0"/>
              <a:t>mpezar por ahí ayuda a formular preguntas útiles. </a:t>
            </a:r>
          </a:p>
          <a:p>
            <a:endParaRPr lang="en-ES" sz="2500" dirty="0"/>
          </a:p>
        </p:txBody>
      </p:sp>
    </p:spTree>
    <p:extLst>
      <p:ext uri="{BB962C8B-B14F-4D97-AF65-F5344CB8AC3E}">
        <p14:creationId xmlns:p14="http://schemas.microsoft.com/office/powerpoint/2010/main" val="370629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1925996"/>
            <a:chOff x="555811" y="1930877"/>
            <a:chExt cx="8588189" cy="1925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0246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2. Escucha la “sabiduría” del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Apoya las estructuras existentes que ayudan al sistema a funcionar. Ej. Ayuda humanitaria.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3813465"/>
            <a:ext cx="8588189" cy="2695437"/>
            <a:chOff x="555811" y="3813465"/>
            <a:chExt cx="8588189" cy="26954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57198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3. Airea tus modelos mentales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Tu conocimiento del sistema no es más que un modelo simplificado de la realidad (Kant)</a:t>
              </a:r>
            </a:p>
            <a:p>
              <a:r>
                <a:rPr lang="es-ES" sz="2500" dirty="0"/>
                <a:t>Recopila cuantas más visiones puedas mejor. Esto te ayudará a entender mejor lo que ocurre. 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46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2695437"/>
            <a:chOff x="555811" y="1930877"/>
            <a:chExt cx="8588189" cy="26954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58945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4. Mantente humilde y aprendiz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Aprendemos por experimentación y de los errores cometidos (abrázalos)</a:t>
              </a:r>
            </a:p>
            <a:p>
              <a:r>
                <a:rPr lang="es-ES" sz="2500" dirty="0"/>
                <a:t>Nada de empeñarse en mantener el rumbo. </a:t>
              </a:r>
            </a:p>
            <a:p>
              <a:r>
                <a:rPr lang="es-ES" sz="2500" dirty="0"/>
                <a:t>Pequeños pasos y evaluación constante. 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4512652"/>
            <a:ext cx="8588189" cy="1925996"/>
            <a:chOff x="555811" y="3813465"/>
            <a:chExt cx="8588189" cy="1925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63658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5. El flujo de información es clave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Comparte tus datos, no retengas información ni la distorsiones. Ej. Contaminación USA.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888921"/>
            <a:ext cx="8175813" cy="3080158"/>
            <a:chOff x="555811" y="1930877"/>
            <a:chExt cx="8175813" cy="30801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5616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6. Sitúa la responsabilidad en 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014448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El sistema debe de tener mecanismos de regulación eficaces.</a:t>
              </a:r>
            </a:p>
            <a:p>
              <a:r>
                <a:rPr lang="es-ES" sz="2500" dirty="0"/>
                <a:t>Responsabilidad intrínseca. Envía retroalimentación clara y rápidamente a los que deciden.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0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1915589"/>
            <a:ext cx="8175813" cy="1762582"/>
            <a:chOff x="555811" y="3813465"/>
            <a:chExt cx="8175813" cy="18004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8. Busca el bien del conjunto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No maximizar partes del sistema ignorando el conjunto.</a:t>
              </a:r>
              <a:endParaRPr lang="en-ES" sz="2500" dirty="0"/>
            </a:p>
            <a:p>
              <a:endParaRPr lang="en-ES" sz="2500" dirty="0"/>
            </a:p>
          </p:txBody>
        </p:sp>
      </p:grpSp>
      <p:pic>
        <p:nvPicPr>
          <p:cNvPr id="8194" name="Picture 2" descr="La Guardia Civil suelta conejos aprehendidos en zonas linceras ...">
            <a:extLst>
              <a:ext uri="{FF2B5EF4-FFF2-40B4-BE49-F238E27FC236}">
                <a16:creationId xmlns:a16="http://schemas.microsoft.com/office/drawing/2014/main" id="{73BF799E-93E3-903A-9E5D-60FEB0F8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26" y="3496106"/>
            <a:ext cx="2094477" cy="27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za menor: los mejores artículos sobre la actividad cinegética">
            <a:extLst>
              <a:ext uri="{FF2B5EF4-FFF2-40B4-BE49-F238E27FC236}">
                <a16:creationId xmlns:a16="http://schemas.microsoft.com/office/drawing/2014/main" id="{0861C277-B4AB-F1F6-C1F3-16002502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51" y="3730128"/>
            <a:ext cx="4572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3B1C4-1249-E7C5-27A7-20B34DE7B954}"/>
              </a:ext>
            </a:extLst>
          </p:cNvPr>
          <p:cNvGrpSpPr/>
          <p:nvPr/>
        </p:nvGrpSpPr>
        <p:grpSpPr>
          <a:xfrm>
            <a:off x="555811" y="1930877"/>
            <a:ext cx="8175813" cy="1788828"/>
            <a:chOff x="555811" y="3813465"/>
            <a:chExt cx="8175813" cy="18273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FAE6E-484C-53CC-C4B9-8724A9DA8244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9. Amplía los horizontes temporales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89F31D-6B24-137D-02CD-0814009C22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Proyectar la mirada en el tiempo ayuda a entender mejor el sistema.</a:t>
              </a:r>
            </a:p>
            <a:p>
              <a:r>
                <a:rPr lang="es-ES" sz="2500" dirty="0"/>
                <a:t>Los sistemas tienen memoria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684869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684868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9">
            <a:extLst>
              <a:ext uri="{FF2B5EF4-FFF2-40B4-BE49-F238E27FC236}">
                <a16:creationId xmlns:a16="http://schemas.microsoft.com/office/drawing/2014/main" id="{6BBA94A0-26CD-08A8-D9A6-F0FA51E4310E}"/>
              </a:ext>
            </a:extLst>
          </p:cNvPr>
          <p:cNvGrpSpPr/>
          <p:nvPr/>
        </p:nvGrpSpPr>
        <p:grpSpPr>
          <a:xfrm>
            <a:off x="5999454" y="866134"/>
            <a:ext cx="1590392" cy="889506"/>
            <a:chOff x="4067577" y="925270"/>
            <a:chExt cx="1590392" cy="889506"/>
          </a:xfrm>
        </p:grpSpPr>
        <p:sp>
          <p:nvSpPr>
            <p:cNvPr id="6" name="Elipse 40">
              <a:extLst>
                <a:ext uri="{FF2B5EF4-FFF2-40B4-BE49-F238E27FC236}">
                  <a16:creationId xmlns:a16="http://schemas.microsoft.com/office/drawing/2014/main" id="{24AAB68C-079C-8E3C-4361-7288DEDA9BC3}"/>
                </a:ext>
              </a:extLst>
            </p:cNvPr>
            <p:cNvSpPr/>
            <p:nvPr/>
          </p:nvSpPr>
          <p:spPr>
            <a:xfrm>
              <a:off x="4759449" y="1742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41">
              <a:extLst>
                <a:ext uri="{FF2B5EF4-FFF2-40B4-BE49-F238E27FC236}">
                  <a16:creationId xmlns:a16="http://schemas.microsoft.com/office/drawing/2014/main" id="{CFF31AD0-2597-60F0-EA44-E96E00AA1C69}"/>
                </a:ext>
              </a:extLst>
            </p:cNvPr>
            <p:cNvSpPr txBox="1"/>
            <p:nvPr/>
          </p:nvSpPr>
          <p:spPr>
            <a:xfrm>
              <a:off x="4067577" y="925270"/>
              <a:ext cx="159039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Glaciaciones vs.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distrib</a:t>
              </a:r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biodiv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" name="Conector recto 42">
              <a:extLst>
                <a:ext uri="{FF2B5EF4-FFF2-40B4-BE49-F238E27FC236}">
                  <a16:creationId xmlns:a16="http://schemas.microsoft.com/office/drawing/2014/main" id="{36FFED27-3806-432E-B0E2-12CC797143FB}"/>
                </a:ext>
              </a:extLst>
            </p:cNvPr>
            <p:cNvCxnSpPr/>
            <p:nvPr/>
          </p:nvCxnSpPr>
          <p:spPr>
            <a:xfrm>
              <a:off x="4788024" y="1412776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45">
            <a:extLst>
              <a:ext uri="{FF2B5EF4-FFF2-40B4-BE49-F238E27FC236}">
                <a16:creationId xmlns:a16="http://schemas.microsoft.com/office/drawing/2014/main" id="{689A8EB9-CC62-94FE-9E01-973C74BA0B49}"/>
              </a:ext>
            </a:extLst>
          </p:cNvPr>
          <p:cNvGrpSpPr/>
          <p:nvPr/>
        </p:nvGrpSpPr>
        <p:grpSpPr>
          <a:xfrm>
            <a:off x="1986537" y="4604959"/>
            <a:ext cx="1195554" cy="853212"/>
            <a:chOff x="307134" y="4956805"/>
            <a:chExt cx="1195554" cy="853212"/>
          </a:xfrm>
        </p:grpSpPr>
        <p:sp>
          <p:nvSpPr>
            <p:cNvPr id="11" name="Elipse 13">
              <a:extLst>
                <a:ext uri="{FF2B5EF4-FFF2-40B4-BE49-F238E27FC236}">
                  <a16:creationId xmlns:a16="http://schemas.microsoft.com/office/drawing/2014/main" id="{8FC235BF-211D-4F23-E582-99D3BF6F4B43}"/>
                </a:ext>
              </a:extLst>
            </p:cNvPr>
            <p:cNvSpPr/>
            <p:nvPr/>
          </p:nvSpPr>
          <p:spPr>
            <a:xfrm>
              <a:off x="860354" y="5738009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6">
              <a:extLst>
                <a:ext uri="{FF2B5EF4-FFF2-40B4-BE49-F238E27FC236}">
                  <a16:creationId xmlns:a16="http://schemas.microsoft.com/office/drawing/2014/main" id="{71EE30E2-C37F-403B-B5E1-10E3F9E29B7A}"/>
                </a:ext>
              </a:extLst>
            </p:cNvPr>
            <p:cNvSpPr txBox="1"/>
            <p:nvPr/>
          </p:nvSpPr>
          <p:spPr>
            <a:xfrm>
              <a:off x="307134" y="4956805"/>
              <a:ext cx="1195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Luz vs. fotosíntesis</a:t>
              </a:r>
            </a:p>
          </p:txBody>
        </p:sp>
        <p:cxnSp>
          <p:nvCxnSpPr>
            <p:cNvPr id="16" name="Conector recto 23">
              <a:extLst>
                <a:ext uri="{FF2B5EF4-FFF2-40B4-BE49-F238E27FC236}">
                  <a16:creationId xmlns:a16="http://schemas.microsoft.com/office/drawing/2014/main" id="{B3DAB204-1F75-A068-E1DC-1061F866C20F}"/>
                </a:ext>
              </a:extLst>
            </p:cNvPr>
            <p:cNvCxnSpPr>
              <a:cxnSpLocks/>
              <a:stCxn id="15" idx="2"/>
              <a:endCxn id="11" idx="0"/>
            </p:cNvCxnSpPr>
            <p:nvPr/>
          </p:nvCxnSpPr>
          <p:spPr>
            <a:xfrm flipH="1">
              <a:off x="896358" y="5480025"/>
              <a:ext cx="8553" cy="25798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48">
            <a:extLst>
              <a:ext uri="{FF2B5EF4-FFF2-40B4-BE49-F238E27FC236}">
                <a16:creationId xmlns:a16="http://schemas.microsoft.com/office/drawing/2014/main" id="{B945279D-28A0-AFB0-4485-2C0324E37770}"/>
              </a:ext>
            </a:extLst>
          </p:cNvPr>
          <p:cNvGrpSpPr/>
          <p:nvPr/>
        </p:nvGrpSpPr>
        <p:grpSpPr>
          <a:xfrm>
            <a:off x="4982718" y="1218696"/>
            <a:ext cx="1590392" cy="889506"/>
            <a:chOff x="3338592" y="1605816"/>
            <a:chExt cx="1590392" cy="889506"/>
          </a:xfrm>
        </p:grpSpPr>
        <p:sp>
          <p:nvSpPr>
            <p:cNvPr id="18" name="Elipse 37">
              <a:extLst>
                <a:ext uri="{FF2B5EF4-FFF2-40B4-BE49-F238E27FC236}">
                  <a16:creationId xmlns:a16="http://schemas.microsoft.com/office/drawing/2014/main" id="{3359F6CC-1653-DFE6-B4C0-ADC839CD5F3F}"/>
                </a:ext>
              </a:extLst>
            </p:cNvPr>
            <p:cNvSpPr/>
            <p:nvPr/>
          </p:nvSpPr>
          <p:spPr>
            <a:xfrm>
              <a:off x="4030464" y="242331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38">
              <a:extLst>
                <a:ext uri="{FF2B5EF4-FFF2-40B4-BE49-F238E27FC236}">
                  <a16:creationId xmlns:a16="http://schemas.microsoft.com/office/drawing/2014/main" id="{CC9B0CDA-35B7-9531-E9B0-5DFA813BD5E5}"/>
                </a:ext>
              </a:extLst>
            </p:cNvPr>
            <p:cNvSpPr txBox="1"/>
            <p:nvPr/>
          </p:nvSpPr>
          <p:spPr>
            <a:xfrm>
              <a:off x="3338592" y="1605816"/>
              <a:ext cx="1590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Sedimentos antiguos en lagos</a:t>
              </a:r>
            </a:p>
          </p:txBody>
        </p:sp>
        <p:cxnSp>
          <p:nvCxnSpPr>
            <p:cNvPr id="20" name="Conector recto 39">
              <a:extLst>
                <a:ext uri="{FF2B5EF4-FFF2-40B4-BE49-F238E27FC236}">
                  <a16:creationId xmlns:a16="http://schemas.microsoft.com/office/drawing/2014/main" id="{8572E398-C171-2227-1FE3-6AFA599DA66E}"/>
                </a:ext>
              </a:extLst>
            </p:cNvPr>
            <p:cNvCxnSpPr/>
            <p:nvPr/>
          </p:nvCxnSpPr>
          <p:spPr>
            <a:xfrm>
              <a:off x="4059039" y="2093322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53">
            <a:extLst>
              <a:ext uri="{FF2B5EF4-FFF2-40B4-BE49-F238E27FC236}">
                <a16:creationId xmlns:a16="http://schemas.microsoft.com/office/drawing/2014/main" id="{12521249-D09C-6A7C-6597-E54AEDD824CD}"/>
              </a:ext>
            </a:extLst>
          </p:cNvPr>
          <p:cNvGrpSpPr/>
          <p:nvPr/>
        </p:nvGrpSpPr>
        <p:grpSpPr>
          <a:xfrm>
            <a:off x="147535" y="5940737"/>
            <a:ext cx="8997443" cy="1030814"/>
            <a:chOff x="147535" y="5851092"/>
            <a:chExt cx="8997443" cy="1030814"/>
          </a:xfrm>
        </p:grpSpPr>
        <p:sp>
          <p:nvSpPr>
            <p:cNvPr id="22" name="Rectángulo 50">
              <a:extLst>
                <a:ext uri="{FF2B5EF4-FFF2-40B4-BE49-F238E27FC236}">
                  <a16:creationId xmlns:a16="http://schemas.microsoft.com/office/drawing/2014/main" id="{54D6FACE-3EEC-20DE-2E01-D3524FEB8018}"/>
                </a:ext>
              </a:extLst>
            </p:cNvPr>
            <p:cNvSpPr/>
            <p:nvPr/>
          </p:nvSpPr>
          <p:spPr>
            <a:xfrm>
              <a:off x="147535" y="6374075"/>
              <a:ext cx="899744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 err="1"/>
                <a:t>Daryl</a:t>
              </a:r>
              <a:r>
                <a:rPr lang="es-ES_tradnl" sz="900" dirty="0"/>
                <a:t> L. Moorhead, Peter T. Doran, Andrew G. </a:t>
              </a:r>
              <a:r>
                <a:rPr lang="es-ES_tradnl" sz="900" dirty="0" err="1"/>
                <a:t>Fountain</a:t>
              </a:r>
              <a:r>
                <a:rPr lang="es-ES_tradnl" sz="900" dirty="0"/>
                <a:t>, W. Berry </a:t>
              </a:r>
              <a:r>
                <a:rPr lang="es-ES_tradnl" sz="900" dirty="0" err="1"/>
                <a:t>Lyons</a:t>
              </a:r>
              <a:r>
                <a:rPr lang="es-ES_tradnl" sz="900" dirty="0"/>
                <a:t>, Diane M. </a:t>
              </a:r>
              <a:r>
                <a:rPr lang="es-ES_tradnl" sz="900" dirty="0" err="1"/>
                <a:t>McKnight</a:t>
              </a:r>
              <a:r>
                <a:rPr lang="es-ES_tradnl" sz="900" dirty="0"/>
                <a:t>, John C. </a:t>
              </a:r>
              <a:r>
                <a:rPr lang="es-ES_tradnl" sz="900" dirty="0" err="1"/>
                <a:t>Priscu</a:t>
              </a:r>
              <a:r>
                <a:rPr lang="es-ES_tradnl" sz="900" dirty="0"/>
                <a:t>, Ross A. Virginia, D. H. W. (1999). </a:t>
              </a:r>
              <a:r>
                <a:rPr lang="es-ES_tradnl" sz="900" dirty="0" err="1"/>
                <a:t>Ecological</a:t>
              </a:r>
              <a:r>
                <a:rPr lang="es-ES_tradnl" sz="900" dirty="0"/>
                <a:t>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: </a:t>
              </a:r>
              <a:r>
                <a:rPr lang="es-ES_tradnl" sz="900" dirty="0" err="1"/>
                <a:t>Impacts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Ecosystems</a:t>
              </a:r>
              <a:r>
                <a:rPr lang="es-ES_tradnl" sz="900" dirty="0"/>
                <a:t> of </a:t>
              </a:r>
              <a:r>
                <a:rPr lang="es-ES_tradnl" sz="900" dirty="0" err="1"/>
                <a:t>the</a:t>
              </a:r>
              <a:r>
                <a:rPr lang="es-ES_tradnl" sz="900" dirty="0"/>
                <a:t> </a:t>
              </a:r>
              <a:r>
                <a:rPr lang="es-ES_tradnl" sz="900" dirty="0" err="1"/>
                <a:t>McMurdo</a:t>
              </a:r>
              <a:r>
                <a:rPr lang="es-ES_tradnl" sz="900" dirty="0"/>
                <a:t> </a:t>
              </a:r>
              <a:r>
                <a:rPr lang="es-ES_tradnl" sz="900" dirty="0" err="1"/>
                <a:t>Dry</a:t>
              </a:r>
              <a:r>
                <a:rPr lang="es-ES_tradnl" sz="900" dirty="0"/>
                <a:t> </a:t>
              </a:r>
              <a:r>
                <a:rPr lang="es-ES_tradnl" sz="900" dirty="0" err="1"/>
                <a:t>Valleys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BioScience</a:t>
              </a:r>
              <a:r>
                <a:rPr lang="es-ES_tradnl" sz="900" dirty="0"/>
                <a:t>. </a:t>
              </a:r>
              <a:r>
                <a:rPr lang="es-ES_tradnl" sz="900" dirty="0" err="1"/>
                <a:t>Retrieved</a:t>
              </a:r>
              <a:r>
                <a:rPr lang="es-ES_tradnl" sz="900" dirty="0"/>
                <a:t> Foster, D., </a:t>
              </a:r>
              <a:r>
                <a:rPr lang="es-ES_tradnl" sz="900" dirty="0" err="1"/>
                <a:t>Swanson</a:t>
              </a:r>
              <a:r>
                <a:rPr lang="es-ES_tradnl" sz="900" dirty="0"/>
                <a:t>, </a:t>
              </a:r>
            </a:p>
            <a:p>
              <a:endParaRPr lang="es-ES_tradnl" sz="900" dirty="0"/>
            </a:p>
          </p:txBody>
        </p:sp>
        <p:sp>
          <p:nvSpPr>
            <p:cNvPr id="23" name="Rectángulo 51">
              <a:extLst>
                <a:ext uri="{FF2B5EF4-FFF2-40B4-BE49-F238E27FC236}">
                  <a16:creationId xmlns:a16="http://schemas.microsoft.com/office/drawing/2014/main" id="{C4880A57-F9FF-B7B6-C0CA-41EC1036251A}"/>
                </a:ext>
              </a:extLst>
            </p:cNvPr>
            <p:cNvSpPr/>
            <p:nvPr/>
          </p:nvSpPr>
          <p:spPr>
            <a:xfrm>
              <a:off x="147536" y="5851092"/>
              <a:ext cx="89244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/>
                <a:t>Sala, O. E., </a:t>
              </a:r>
              <a:r>
                <a:rPr lang="es-ES_tradnl" sz="900" dirty="0" err="1"/>
                <a:t>Gherardi</a:t>
              </a:r>
              <a:r>
                <a:rPr lang="es-ES_tradnl" sz="900" dirty="0"/>
                <a:t>, L. a, </a:t>
              </a:r>
              <a:r>
                <a:rPr lang="es-ES_tradnl" sz="900" dirty="0" err="1"/>
                <a:t>Reichmann</a:t>
              </a:r>
              <a:r>
                <a:rPr lang="es-ES_tradnl" sz="900" dirty="0"/>
                <a:t>, L., </a:t>
              </a:r>
              <a:r>
                <a:rPr lang="es-ES_tradnl" sz="900" dirty="0" err="1"/>
                <a:t>Jobbágy</a:t>
              </a:r>
              <a:r>
                <a:rPr lang="es-ES_tradnl" sz="900" dirty="0"/>
                <a:t>, E., &amp; </a:t>
              </a:r>
              <a:r>
                <a:rPr lang="es-ES_tradnl" sz="900" dirty="0" err="1"/>
                <a:t>Peters</a:t>
              </a:r>
              <a:r>
                <a:rPr lang="es-ES_tradnl" sz="900" dirty="0"/>
                <a:t>, D. (2012).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 of </a:t>
              </a:r>
              <a:r>
                <a:rPr lang="es-ES_tradnl" sz="900" dirty="0" err="1"/>
                <a:t>precipitation</a:t>
              </a:r>
              <a:r>
                <a:rPr lang="es-ES_tradnl" sz="900" dirty="0"/>
                <a:t> </a:t>
              </a:r>
              <a:r>
                <a:rPr lang="es-ES_tradnl" sz="900" dirty="0" err="1"/>
                <a:t>fluctuations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primary</a:t>
              </a:r>
              <a:r>
                <a:rPr lang="es-ES_tradnl" sz="900" dirty="0"/>
                <a:t> </a:t>
              </a:r>
              <a:r>
                <a:rPr lang="es-ES_tradnl" sz="900" dirty="0" err="1"/>
                <a:t>production</a:t>
              </a:r>
              <a:r>
                <a:rPr lang="es-ES_tradnl" sz="900" dirty="0"/>
                <a:t>: </a:t>
              </a:r>
              <a:r>
                <a:rPr lang="es-ES_tradnl" sz="900" dirty="0" err="1"/>
                <a:t>theory</a:t>
              </a:r>
              <a:r>
                <a:rPr lang="es-ES_tradnl" sz="900" dirty="0"/>
                <a:t> and data </a:t>
              </a:r>
              <a:r>
                <a:rPr lang="es-ES_tradnl" sz="900" dirty="0" err="1"/>
                <a:t>synthesis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Philosophical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Transactions</a:t>
              </a:r>
              <a:r>
                <a:rPr lang="es-ES_tradnl" sz="900" i="1" dirty="0"/>
                <a:t> of </a:t>
              </a:r>
              <a:r>
                <a:rPr lang="es-ES_tradnl" sz="900" i="1" dirty="0" err="1"/>
                <a:t>the</a:t>
              </a:r>
              <a:r>
                <a:rPr lang="es-ES_tradnl" sz="900" i="1" dirty="0"/>
                <a:t> Royal </a:t>
              </a:r>
              <a:r>
                <a:rPr lang="es-ES_tradnl" sz="900" i="1" dirty="0" err="1"/>
                <a:t>Society</a:t>
              </a:r>
              <a:r>
                <a:rPr lang="es-ES_tradnl" sz="900" i="1" dirty="0"/>
                <a:t> of London. Series B, </a:t>
              </a:r>
              <a:r>
                <a:rPr lang="es-ES_tradnl" sz="900" i="1" dirty="0" err="1"/>
                <a:t>Biological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Sciences</a:t>
              </a:r>
              <a:r>
                <a:rPr lang="es-ES_tradnl" sz="900" dirty="0"/>
                <a:t>, </a:t>
              </a:r>
              <a:r>
                <a:rPr lang="es-ES_tradnl" sz="900" i="1" dirty="0"/>
                <a:t>367</a:t>
              </a:r>
              <a:r>
                <a:rPr lang="es-ES_tradnl" sz="900" dirty="0"/>
                <a:t>(1606), 3135–44. doi:10.1098/rstb.2011.0347</a:t>
              </a:r>
            </a:p>
          </p:txBody>
        </p:sp>
        <p:sp>
          <p:nvSpPr>
            <p:cNvPr id="24" name="Rectángulo 52">
              <a:extLst>
                <a:ext uri="{FF2B5EF4-FFF2-40B4-BE49-F238E27FC236}">
                  <a16:creationId xmlns:a16="http://schemas.microsoft.com/office/drawing/2014/main" id="{CA98F867-2D82-42B2-557F-2FC5EE74DB78}"/>
                </a:ext>
              </a:extLst>
            </p:cNvPr>
            <p:cNvSpPr/>
            <p:nvPr/>
          </p:nvSpPr>
          <p:spPr>
            <a:xfrm>
              <a:off x="147535" y="6173543"/>
              <a:ext cx="87491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s-ES_tradnl" sz="900" dirty="0">
                  <a:solidFill>
                    <a:prstClr val="black"/>
                  </a:solidFill>
                </a:rPr>
                <a:t>F., </a:t>
              </a:r>
              <a:r>
                <a:rPr lang="es-ES_tradnl" sz="900" dirty="0" err="1">
                  <a:solidFill>
                    <a:prstClr val="black"/>
                  </a:solidFill>
                </a:rPr>
                <a:t>Aber</a:t>
              </a:r>
              <a:r>
                <a:rPr lang="es-ES_tradnl" sz="900" dirty="0">
                  <a:solidFill>
                    <a:prstClr val="black"/>
                  </a:solidFill>
                </a:rPr>
                <a:t>, J., </a:t>
              </a:r>
              <a:r>
                <a:rPr lang="es-ES_tradnl" sz="900" dirty="0" err="1">
                  <a:solidFill>
                    <a:prstClr val="black"/>
                  </a:solidFill>
                </a:rPr>
                <a:t>Burke</a:t>
              </a:r>
              <a:r>
                <a:rPr lang="es-ES_tradnl" sz="900" dirty="0">
                  <a:solidFill>
                    <a:prstClr val="black"/>
                  </a:solidFill>
                </a:rPr>
                <a:t>, I., &amp; </a:t>
              </a:r>
              <a:r>
                <a:rPr lang="es-ES_tradnl" sz="900" dirty="0" err="1">
                  <a:solidFill>
                    <a:prstClr val="black"/>
                  </a:solidFill>
                </a:rPr>
                <a:t>Brokaw</a:t>
              </a:r>
              <a:r>
                <a:rPr lang="es-ES_tradnl" sz="900" dirty="0">
                  <a:solidFill>
                    <a:prstClr val="black"/>
                  </a:solidFill>
                </a:rPr>
                <a:t>, N. (2003). </a:t>
              </a:r>
              <a:r>
                <a:rPr lang="es-ES_tradnl" sz="900" dirty="0" err="1">
                  <a:solidFill>
                    <a:prstClr val="black"/>
                  </a:solidFill>
                </a:rPr>
                <a:t>The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importance</a:t>
              </a:r>
              <a:r>
                <a:rPr lang="es-ES_tradnl" sz="900" dirty="0">
                  <a:solidFill>
                    <a:prstClr val="black"/>
                  </a:solidFill>
                </a:rPr>
                <a:t> of </a:t>
              </a:r>
              <a:r>
                <a:rPr lang="es-ES_tradnl" sz="900" dirty="0" err="1">
                  <a:solidFill>
                    <a:prstClr val="black"/>
                  </a:solidFill>
                </a:rPr>
                <a:t>land</a:t>
              </a:r>
              <a:r>
                <a:rPr lang="es-ES_tradnl" sz="900" dirty="0">
                  <a:solidFill>
                    <a:prstClr val="black"/>
                  </a:solidFill>
                </a:rPr>
                <a:t>-use </a:t>
              </a:r>
              <a:r>
                <a:rPr lang="es-ES_tradnl" sz="900" dirty="0" err="1">
                  <a:solidFill>
                    <a:prstClr val="black"/>
                  </a:solidFill>
                </a:rPr>
                <a:t>legacies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to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ecology</a:t>
              </a:r>
              <a:r>
                <a:rPr lang="es-ES_tradnl" sz="900" dirty="0">
                  <a:solidFill>
                    <a:prstClr val="black"/>
                  </a:solidFill>
                </a:rPr>
                <a:t> and </a:t>
              </a:r>
              <a:r>
                <a:rPr lang="es-ES_tradnl" sz="900" dirty="0" err="1">
                  <a:solidFill>
                    <a:prstClr val="black"/>
                  </a:solidFill>
                </a:rPr>
                <a:t>conservation</a:t>
              </a:r>
              <a:r>
                <a:rPr lang="es-ES_tradnl" sz="900" dirty="0">
                  <a:solidFill>
                    <a:prstClr val="black"/>
                  </a:solidFill>
                </a:rPr>
                <a:t>. </a:t>
              </a:r>
              <a:r>
                <a:rPr lang="es-ES_tradnl" sz="900" i="1" dirty="0" err="1">
                  <a:solidFill>
                    <a:prstClr val="black"/>
                  </a:solidFill>
                </a:rPr>
                <a:t>BioS</a:t>
              </a:r>
              <a:endParaRPr lang="es-ES_tradnl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Agrupar 46">
            <a:extLst>
              <a:ext uri="{FF2B5EF4-FFF2-40B4-BE49-F238E27FC236}">
                <a16:creationId xmlns:a16="http://schemas.microsoft.com/office/drawing/2014/main" id="{A3D41877-16AC-C582-E573-6E7500C88591}"/>
              </a:ext>
            </a:extLst>
          </p:cNvPr>
          <p:cNvGrpSpPr/>
          <p:nvPr/>
        </p:nvGrpSpPr>
        <p:grpSpPr>
          <a:xfrm>
            <a:off x="2541018" y="3751747"/>
            <a:ext cx="1392207" cy="889506"/>
            <a:chOff x="861615" y="4103593"/>
            <a:chExt cx="1392207" cy="889506"/>
          </a:xfrm>
        </p:grpSpPr>
        <p:sp>
          <p:nvSpPr>
            <p:cNvPr id="26" name="Elipse 26">
              <a:extLst>
                <a:ext uri="{FF2B5EF4-FFF2-40B4-BE49-F238E27FC236}">
                  <a16:creationId xmlns:a16="http://schemas.microsoft.com/office/drawing/2014/main" id="{B764BE4D-B5F1-4906-4EB7-490966AB69FA}"/>
                </a:ext>
              </a:extLst>
            </p:cNvPr>
            <p:cNvSpPr/>
            <p:nvPr/>
          </p:nvSpPr>
          <p:spPr>
            <a:xfrm>
              <a:off x="1502688" y="4921091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7" name="Conector recto 28">
              <a:extLst>
                <a:ext uri="{FF2B5EF4-FFF2-40B4-BE49-F238E27FC236}">
                  <a16:creationId xmlns:a16="http://schemas.microsoft.com/office/drawing/2014/main" id="{37543627-FCE7-AF24-A42D-38FA5C4B62DE}"/>
                </a:ext>
              </a:extLst>
            </p:cNvPr>
            <p:cNvCxnSpPr/>
            <p:nvPr/>
          </p:nvCxnSpPr>
          <p:spPr>
            <a:xfrm>
              <a:off x="1531263" y="4591099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7143E3E-4C49-4006-4D23-88DEA892735E}"/>
                </a:ext>
              </a:extLst>
            </p:cNvPr>
            <p:cNvSpPr txBox="1"/>
            <p:nvPr/>
          </p:nvSpPr>
          <p:spPr>
            <a:xfrm>
              <a:off x="861615" y="4103593"/>
              <a:ext cx="1392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Lluvia vs. Producción 1ª</a:t>
              </a:r>
            </a:p>
          </p:txBody>
        </p:sp>
      </p:grpSp>
      <p:grpSp>
        <p:nvGrpSpPr>
          <p:cNvPr id="29" name="Agrupar 62">
            <a:extLst>
              <a:ext uri="{FF2B5EF4-FFF2-40B4-BE49-F238E27FC236}">
                <a16:creationId xmlns:a16="http://schemas.microsoft.com/office/drawing/2014/main" id="{1953D2D7-8F15-67AB-C0FD-8F00A79726DD}"/>
              </a:ext>
            </a:extLst>
          </p:cNvPr>
          <p:cNvGrpSpPr/>
          <p:nvPr/>
        </p:nvGrpSpPr>
        <p:grpSpPr>
          <a:xfrm>
            <a:off x="2040842" y="3218609"/>
            <a:ext cx="5251919" cy="892358"/>
            <a:chOff x="266370" y="3128964"/>
            <a:chExt cx="5251919" cy="892358"/>
          </a:xfrm>
        </p:grpSpPr>
        <p:grpSp>
          <p:nvGrpSpPr>
            <p:cNvPr id="30" name="Agrupar 43">
              <a:extLst>
                <a:ext uri="{FF2B5EF4-FFF2-40B4-BE49-F238E27FC236}">
                  <a16:creationId xmlns:a16="http://schemas.microsoft.com/office/drawing/2014/main" id="{C340DEAB-2D9D-93DC-E1D6-9058F9D0D668}"/>
                </a:ext>
              </a:extLst>
            </p:cNvPr>
            <p:cNvGrpSpPr/>
            <p:nvPr/>
          </p:nvGrpSpPr>
          <p:grpSpPr>
            <a:xfrm>
              <a:off x="266370" y="3128964"/>
              <a:ext cx="5210314" cy="307777"/>
              <a:chOff x="361439" y="3570455"/>
              <a:chExt cx="5210314" cy="307777"/>
            </a:xfrm>
          </p:grpSpPr>
          <p:cxnSp>
            <p:nvCxnSpPr>
              <p:cNvPr id="33" name="Conector recto 11">
                <a:extLst>
                  <a:ext uri="{FF2B5EF4-FFF2-40B4-BE49-F238E27FC236}">
                    <a16:creationId xmlns:a16="http://schemas.microsoft.com/office/drawing/2014/main" id="{30D0EB3B-7A89-3988-0A4B-880651758E74}"/>
                  </a:ext>
                </a:extLst>
              </p:cNvPr>
              <p:cNvCxnSpPr/>
              <p:nvPr/>
            </p:nvCxnSpPr>
            <p:spPr>
              <a:xfrm flipH="1">
                <a:off x="597615" y="3747228"/>
                <a:ext cx="475875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6">
                <a:extLst>
                  <a:ext uri="{FF2B5EF4-FFF2-40B4-BE49-F238E27FC236}">
                    <a16:creationId xmlns:a16="http://schemas.microsoft.com/office/drawing/2014/main" id="{5722F634-6FAA-77FE-AE39-58721250D482}"/>
                  </a:ext>
                </a:extLst>
              </p:cNvPr>
              <p:cNvSpPr txBox="1"/>
              <p:nvPr/>
            </p:nvSpPr>
            <p:spPr>
              <a:xfrm>
                <a:off x="4637295" y="3570455"/>
                <a:ext cx="934458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1000 años</a:t>
                </a:r>
              </a:p>
            </p:txBody>
          </p:sp>
          <p:sp>
            <p:nvSpPr>
              <p:cNvPr id="35" name="CuadroTexto 21">
                <a:extLst>
                  <a:ext uri="{FF2B5EF4-FFF2-40B4-BE49-F238E27FC236}">
                    <a16:creationId xmlns:a16="http://schemas.microsoft.com/office/drawing/2014/main" id="{B4273D3E-A830-25A7-8255-DEEA2B3758D2}"/>
                  </a:ext>
                </a:extLst>
              </p:cNvPr>
              <p:cNvSpPr txBox="1"/>
              <p:nvPr/>
            </p:nvSpPr>
            <p:spPr>
              <a:xfrm>
                <a:off x="361439" y="3570455"/>
                <a:ext cx="605630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 </a:t>
                </a:r>
                <a:r>
                  <a:rPr lang="es-ES" sz="1400" dirty="0" err="1">
                    <a:solidFill>
                      <a:srgbClr val="7F7F7F"/>
                    </a:solidFill>
                  </a:rPr>
                  <a:t>seg</a:t>
                </a:r>
                <a:r>
                  <a:rPr lang="es-ES" sz="1400" dirty="0">
                    <a:solidFill>
                      <a:srgbClr val="7F7F7F"/>
                    </a:solidFill>
                  </a:rPr>
                  <a:t>.</a:t>
                </a:r>
              </a:p>
            </p:txBody>
          </p:sp>
        </p:grpSp>
        <p:sp>
          <p:nvSpPr>
            <p:cNvPr id="31" name="CuadroTexto 57">
              <a:extLst>
                <a:ext uri="{FF2B5EF4-FFF2-40B4-BE49-F238E27FC236}">
                  <a16:creationId xmlns:a16="http://schemas.microsoft.com/office/drawing/2014/main" id="{58DE4070-A566-0C25-EB8C-481428727F57}"/>
                </a:ext>
              </a:extLst>
            </p:cNvPr>
            <p:cNvSpPr txBox="1"/>
            <p:nvPr/>
          </p:nvSpPr>
          <p:spPr>
            <a:xfrm>
              <a:off x="4469375" y="3590435"/>
              <a:ext cx="10489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Tiempo desde el “impacto”</a:t>
              </a:r>
            </a:p>
          </p:txBody>
        </p:sp>
        <p:sp>
          <p:nvSpPr>
            <p:cNvPr id="32" name="Forma libre 58">
              <a:extLst>
                <a:ext uri="{FF2B5EF4-FFF2-40B4-BE49-F238E27FC236}">
                  <a16:creationId xmlns:a16="http://schemas.microsoft.com/office/drawing/2014/main" id="{83E693C8-B814-CAF0-6B7B-08A5F62241B6}"/>
                </a:ext>
              </a:extLst>
            </p:cNvPr>
            <p:cNvSpPr/>
            <p:nvPr/>
          </p:nvSpPr>
          <p:spPr>
            <a:xfrm>
              <a:off x="3972910" y="3327585"/>
              <a:ext cx="534397" cy="493847"/>
            </a:xfrm>
            <a:custGeom>
              <a:avLst/>
              <a:gdLst>
                <a:gd name="connsiteX0" fmla="*/ 534397 w 534397"/>
                <a:gd name="connsiteY0" fmla="*/ 493847 h 493847"/>
                <a:gd name="connsiteX1" fmla="*/ 181631 w 534397"/>
                <a:gd name="connsiteY1" fmla="*/ 376264 h 493847"/>
                <a:gd name="connsiteX2" fmla="*/ 17006 w 534397"/>
                <a:gd name="connsiteY2" fmla="*/ 94066 h 493847"/>
                <a:gd name="connsiteX3" fmla="*/ 5248 w 534397"/>
                <a:gd name="connsiteY3" fmla="*/ 0 h 49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397" h="493847">
                  <a:moveTo>
                    <a:pt x="534397" y="493847"/>
                  </a:moveTo>
                  <a:cubicBezTo>
                    <a:pt x="401130" y="468370"/>
                    <a:pt x="267863" y="442894"/>
                    <a:pt x="181631" y="376264"/>
                  </a:cubicBezTo>
                  <a:cubicBezTo>
                    <a:pt x="95399" y="309634"/>
                    <a:pt x="46403" y="156777"/>
                    <a:pt x="17006" y="94066"/>
                  </a:cubicBezTo>
                  <a:cubicBezTo>
                    <a:pt x="-12391" y="31355"/>
                    <a:pt x="5248" y="0"/>
                    <a:pt x="5248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6" name="Agrupar 63">
            <a:extLst>
              <a:ext uri="{FF2B5EF4-FFF2-40B4-BE49-F238E27FC236}">
                <a16:creationId xmlns:a16="http://schemas.microsoft.com/office/drawing/2014/main" id="{89737E1F-7C15-5EDC-9B07-E7AF2ECCEE53}"/>
              </a:ext>
            </a:extLst>
          </p:cNvPr>
          <p:cNvGrpSpPr/>
          <p:nvPr/>
        </p:nvGrpSpPr>
        <p:grpSpPr>
          <a:xfrm>
            <a:off x="3109872" y="914142"/>
            <a:ext cx="2065649" cy="4878169"/>
            <a:chOff x="1335400" y="824497"/>
            <a:chExt cx="2065649" cy="4878169"/>
          </a:xfrm>
        </p:grpSpPr>
        <p:grpSp>
          <p:nvGrpSpPr>
            <p:cNvPr id="37" name="Agrupar 61">
              <a:extLst>
                <a:ext uri="{FF2B5EF4-FFF2-40B4-BE49-F238E27FC236}">
                  <a16:creationId xmlns:a16="http://schemas.microsoft.com/office/drawing/2014/main" id="{07E53553-3BD4-F836-5BF6-3CC9EFB19BF1}"/>
                </a:ext>
              </a:extLst>
            </p:cNvPr>
            <p:cNvGrpSpPr/>
            <p:nvPr/>
          </p:nvGrpSpPr>
          <p:grpSpPr>
            <a:xfrm>
              <a:off x="1778803" y="824497"/>
              <a:ext cx="1622246" cy="4878169"/>
              <a:chOff x="1778803" y="824497"/>
              <a:chExt cx="1622246" cy="4878169"/>
            </a:xfrm>
          </p:grpSpPr>
          <p:grpSp>
            <p:nvGrpSpPr>
              <p:cNvPr id="39" name="Agrupar 44">
                <a:extLst>
                  <a:ext uri="{FF2B5EF4-FFF2-40B4-BE49-F238E27FC236}">
                    <a16:creationId xmlns:a16="http://schemas.microsoft.com/office/drawing/2014/main" id="{38FDEAB0-8FA3-B0AC-B4D9-3C52D4E40E7F}"/>
                  </a:ext>
                </a:extLst>
              </p:cNvPr>
              <p:cNvGrpSpPr/>
              <p:nvPr/>
            </p:nvGrpSpPr>
            <p:grpSpPr>
              <a:xfrm>
                <a:off x="2181634" y="824497"/>
                <a:ext cx="1219415" cy="4878169"/>
                <a:chOff x="2276703" y="1265988"/>
                <a:chExt cx="1219415" cy="4878169"/>
              </a:xfrm>
            </p:grpSpPr>
            <p:cxnSp>
              <p:nvCxnSpPr>
                <p:cNvPr id="41" name="Conector recto 4">
                  <a:extLst>
                    <a:ext uri="{FF2B5EF4-FFF2-40B4-BE49-F238E27FC236}">
                      <a16:creationId xmlns:a16="http://schemas.microsoft.com/office/drawing/2014/main" id="{3C9DA21B-A817-2061-9681-6156A66CAA58}"/>
                    </a:ext>
                  </a:extLst>
                </p:cNvPr>
                <p:cNvCxnSpPr/>
                <p:nvPr/>
              </p:nvCxnSpPr>
              <p:spPr>
                <a:xfrm>
                  <a:off x="2862304" y="1510336"/>
                  <a:ext cx="0" cy="457676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CuadroTexto 14">
                  <a:extLst>
                    <a:ext uri="{FF2B5EF4-FFF2-40B4-BE49-F238E27FC236}">
                      <a16:creationId xmlns:a16="http://schemas.microsoft.com/office/drawing/2014/main" id="{BBAE8D45-7947-F58A-6448-F873E0779582}"/>
                    </a:ext>
                  </a:extLst>
                </p:cNvPr>
                <p:cNvSpPr txBox="1"/>
                <p:nvPr/>
              </p:nvSpPr>
              <p:spPr>
                <a:xfrm>
                  <a:off x="2276704" y="5620937"/>
                  <a:ext cx="119408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Local (individuo)</a:t>
                  </a:r>
                </a:p>
              </p:txBody>
            </p:sp>
            <p:sp>
              <p:nvSpPr>
                <p:cNvPr id="43" name="CuadroTexto 15">
                  <a:extLst>
                    <a:ext uri="{FF2B5EF4-FFF2-40B4-BE49-F238E27FC236}">
                      <a16:creationId xmlns:a16="http://schemas.microsoft.com/office/drawing/2014/main" id="{FD4B4AA4-B0F9-BADE-8694-F7BA3D7928B0}"/>
                    </a:ext>
                  </a:extLst>
                </p:cNvPr>
                <p:cNvSpPr txBox="1"/>
                <p:nvPr/>
              </p:nvSpPr>
              <p:spPr>
                <a:xfrm>
                  <a:off x="2276703" y="1265988"/>
                  <a:ext cx="121941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Global (ecosistema)</a:t>
                  </a:r>
                </a:p>
              </p:txBody>
            </p:sp>
          </p:grpSp>
          <p:sp>
            <p:nvSpPr>
              <p:cNvPr id="40" name="Forma libre 60">
                <a:extLst>
                  <a:ext uri="{FF2B5EF4-FFF2-40B4-BE49-F238E27FC236}">
                    <a16:creationId xmlns:a16="http://schemas.microsoft.com/office/drawing/2014/main" id="{2EFA6A36-72FB-F6B8-2835-DFB51A5CBE16}"/>
                  </a:ext>
                </a:extLst>
              </p:cNvPr>
              <p:cNvSpPr/>
              <p:nvPr/>
            </p:nvSpPr>
            <p:spPr>
              <a:xfrm>
                <a:off x="1778803" y="1362772"/>
                <a:ext cx="950450" cy="731564"/>
              </a:xfrm>
              <a:custGeom>
                <a:avLst/>
                <a:gdLst>
                  <a:gd name="connsiteX0" fmla="*/ 21498 w 950450"/>
                  <a:gd name="connsiteY0" fmla="*/ 0 h 731564"/>
                  <a:gd name="connsiteX1" fmla="*/ 21498 w 950450"/>
                  <a:gd name="connsiteY1" fmla="*/ 435055 h 731564"/>
                  <a:gd name="connsiteX2" fmla="*/ 244917 w 950450"/>
                  <a:gd name="connsiteY2" fmla="*/ 658462 h 731564"/>
                  <a:gd name="connsiteX3" fmla="*/ 774066 w 950450"/>
                  <a:gd name="connsiteY3" fmla="*/ 729011 h 731564"/>
                  <a:gd name="connsiteX4" fmla="*/ 950450 w 950450"/>
                  <a:gd name="connsiteY4" fmla="*/ 717253 h 73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450" h="731564">
                    <a:moveTo>
                      <a:pt x="21498" y="0"/>
                    </a:moveTo>
                    <a:cubicBezTo>
                      <a:pt x="2880" y="162655"/>
                      <a:pt x="-15738" y="325311"/>
                      <a:pt x="21498" y="435055"/>
                    </a:cubicBezTo>
                    <a:cubicBezTo>
                      <a:pt x="58734" y="544799"/>
                      <a:pt x="119489" y="609469"/>
                      <a:pt x="244917" y="658462"/>
                    </a:cubicBezTo>
                    <a:cubicBezTo>
                      <a:pt x="370345" y="707455"/>
                      <a:pt x="656477" y="719213"/>
                      <a:pt x="774066" y="729011"/>
                    </a:cubicBezTo>
                    <a:cubicBezTo>
                      <a:pt x="891655" y="738809"/>
                      <a:pt x="950450" y="717253"/>
                      <a:pt x="950450" y="717253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8" name="CuadroTexto 59">
              <a:extLst>
                <a:ext uri="{FF2B5EF4-FFF2-40B4-BE49-F238E27FC236}">
                  <a16:creationId xmlns:a16="http://schemas.microsoft.com/office/drawing/2014/main" id="{CFCB707F-620A-D95C-EE66-6738BE6C7038}"/>
                </a:ext>
              </a:extLst>
            </p:cNvPr>
            <p:cNvSpPr txBox="1"/>
            <p:nvPr/>
          </p:nvSpPr>
          <p:spPr>
            <a:xfrm>
              <a:off x="1335400" y="1335413"/>
              <a:ext cx="104891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Escala del “efecto”</a:t>
              </a:r>
            </a:p>
          </p:txBody>
        </p:sp>
      </p:grpSp>
      <p:grpSp>
        <p:nvGrpSpPr>
          <p:cNvPr id="44" name="Agrupar 47">
            <a:extLst>
              <a:ext uri="{FF2B5EF4-FFF2-40B4-BE49-F238E27FC236}">
                <a16:creationId xmlns:a16="http://schemas.microsoft.com/office/drawing/2014/main" id="{7C2DA218-4256-B527-7B41-637E359E54D0}"/>
              </a:ext>
            </a:extLst>
          </p:cNvPr>
          <p:cNvGrpSpPr/>
          <p:nvPr/>
        </p:nvGrpSpPr>
        <p:grpSpPr>
          <a:xfrm>
            <a:off x="4132691" y="2388442"/>
            <a:ext cx="1590392" cy="889506"/>
            <a:chOff x="2453288" y="2740288"/>
            <a:chExt cx="1590392" cy="889506"/>
          </a:xfrm>
        </p:grpSpPr>
        <p:sp>
          <p:nvSpPr>
            <p:cNvPr id="45" name="Elipse 34">
              <a:extLst>
                <a:ext uri="{FF2B5EF4-FFF2-40B4-BE49-F238E27FC236}">
                  <a16:creationId xmlns:a16="http://schemas.microsoft.com/office/drawing/2014/main" id="{5881A720-D4D5-4821-AA60-622D5A53A275}"/>
                </a:ext>
              </a:extLst>
            </p:cNvPr>
            <p:cNvSpPr/>
            <p:nvPr/>
          </p:nvSpPr>
          <p:spPr>
            <a:xfrm>
              <a:off x="3124840" y="355778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6" name="Conector recto 36">
              <a:extLst>
                <a:ext uri="{FF2B5EF4-FFF2-40B4-BE49-F238E27FC236}">
                  <a16:creationId xmlns:a16="http://schemas.microsoft.com/office/drawing/2014/main" id="{B775E3AB-DB96-5247-4B33-0D1034B4309F}"/>
                </a:ext>
              </a:extLst>
            </p:cNvPr>
            <p:cNvCxnSpPr/>
            <p:nvPr/>
          </p:nvCxnSpPr>
          <p:spPr>
            <a:xfrm>
              <a:off x="3153415" y="3227794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35">
              <a:extLst>
                <a:ext uri="{FF2B5EF4-FFF2-40B4-BE49-F238E27FC236}">
                  <a16:creationId xmlns:a16="http://schemas.microsoft.com/office/drawing/2014/main" id="{4FC4E801-8C90-9E57-9DEE-B737CBF9C0B3}"/>
                </a:ext>
              </a:extLst>
            </p:cNvPr>
            <p:cNvSpPr txBox="1"/>
            <p:nvPr/>
          </p:nvSpPr>
          <p:spPr>
            <a:xfrm>
              <a:off x="2453288" y="2740288"/>
              <a:ext cx="159039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Efecto agricultura en suelo</a:t>
              </a:r>
            </a:p>
          </p:txBody>
        </p:sp>
      </p:grpSp>
      <p:grpSp>
        <p:nvGrpSpPr>
          <p:cNvPr id="48" name="Agrupar 56">
            <a:extLst>
              <a:ext uri="{FF2B5EF4-FFF2-40B4-BE49-F238E27FC236}">
                <a16:creationId xmlns:a16="http://schemas.microsoft.com/office/drawing/2014/main" id="{BDA9DFAA-8DC8-3511-7AFD-C3AE25C5D415}"/>
              </a:ext>
            </a:extLst>
          </p:cNvPr>
          <p:cNvGrpSpPr/>
          <p:nvPr/>
        </p:nvGrpSpPr>
        <p:grpSpPr>
          <a:xfrm>
            <a:off x="3171973" y="3205940"/>
            <a:ext cx="1530460" cy="905027"/>
            <a:chOff x="1397501" y="3116295"/>
            <a:chExt cx="1530460" cy="905027"/>
          </a:xfrm>
        </p:grpSpPr>
        <p:sp>
          <p:nvSpPr>
            <p:cNvPr id="49" name="Rectángulo 54">
              <a:extLst>
                <a:ext uri="{FF2B5EF4-FFF2-40B4-BE49-F238E27FC236}">
                  <a16:creationId xmlns:a16="http://schemas.microsoft.com/office/drawing/2014/main" id="{393F5C21-7C35-7023-A781-51420156A895}"/>
                </a:ext>
              </a:extLst>
            </p:cNvPr>
            <p:cNvSpPr/>
            <p:nvPr/>
          </p:nvSpPr>
          <p:spPr>
            <a:xfrm>
              <a:off x="1407619" y="3116295"/>
              <a:ext cx="1520342" cy="905027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CuadroTexto 55">
              <a:extLst>
                <a:ext uri="{FF2B5EF4-FFF2-40B4-BE49-F238E27FC236}">
                  <a16:creationId xmlns:a16="http://schemas.microsoft.com/office/drawing/2014/main" id="{A6DC57AD-C656-0790-0727-E76482C1305D}"/>
                </a:ext>
              </a:extLst>
            </p:cNvPr>
            <p:cNvSpPr txBox="1"/>
            <p:nvPr/>
          </p:nvSpPr>
          <p:spPr>
            <a:xfrm>
              <a:off x="1397501" y="3194087"/>
              <a:ext cx="148161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rgbClr val="FF0000"/>
                  </a:solidFill>
                </a:rPr>
                <a:t>Implicaciones para la gestión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1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930877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AD4A005F-ABFD-2434-8004-ACB3665C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80" y="2710237"/>
            <a:ext cx="7123274" cy="3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0BA66-D731-1481-D522-8D3A67A48BCA}"/>
              </a:ext>
            </a:extLst>
          </p:cNvPr>
          <p:cNvSpPr txBox="1"/>
          <p:nvPr/>
        </p:nvSpPr>
        <p:spPr>
          <a:xfrm>
            <a:off x="1713648" y="6511055"/>
            <a:ext cx="6491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https://besjournals.onlinelibrary.wiley.com/doi/10.1002/pan3.10510</a:t>
            </a:r>
          </a:p>
        </p:txBody>
      </p:sp>
    </p:spTree>
    <p:extLst>
      <p:ext uri="{BB962C8B-B14F-4D97-AF65-F5344CB8AC3E}">
        <p14:creationId xmlns:p14="http://schemas.microsoft.com/office/powerpoint/2010/main" val="327814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38" y="1747306"/>
            <a:ext cx="6840876" cy="44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355376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/>
              <a:t>A finales de los 90 empezamos a observar cómo soluciones técnicas, impulsadas por expertos, no eran suficientes para abordar problemas políticos (ej. </a:t>
            </a:r>
            <a:r>
              <a:rPr lang="en-GB" b="1" dirty="0"/>
              <a:t>M</a:t>
            </a:r>
            <a:r>
              <a:rPr lang="en-ES" b="1" dirty="0"/>
              <a:t>itigación de la pobreza o desempleo)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19EFB-FC29-4B5E-C3CA-A4D2E566A0B1}"/>
              </a:ext>
            </a:extLst>
          </p:cNvPr>
          <p:cNvSpPr txBox="1"/>
          <p:nvPr/>
        </p:nvSpPr>
        <p:spPr>
          <a:xfrm>
            <a:off x="999717" y="2330986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Deuda de extinción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E6FC01-6708-2B33-C33E-C03B475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89" y="2413401"/>
            <a:ext cx="5608011" cy="41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&quot;Estamos luchando para que el lince sea una especie vulnerable y no en ...">
            <a:extLst>
              <a:ext uri="{FF2B5EF4-FFF2-40B4-BE49-F238E27FC236}">
                <a16:creationId xmlns:a16="http://schemas.microsoft.com/office/drawing/2014/main" id="{11941365-6CAE-3AE4-28BD-3CCF003D4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r="21023"/>
          <a:stretch/>
        </p:blipFill>
        <p:spPr bwMode="auto">
          <a:xfrm>
            <a:off x="555810" y="3219268"/>
            <a:ext cx="2850777" cy="32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2">
            <a:extLst>
              <a:ext uri="{FF2B5EF4-FFF2-40B4-BE49-F238E27FC236}">
                <a16:creationId xmlns:a16="http://schemas.microsoft.com/office/drawing/2014/main" id="{BC13E7EC-E05E-BD82-137B-D53ADCB70CBA}"/>
              </a:ext>
            </a:extLst>
          </p:cNvPr>
          <p:cNvGrpSpPr/>
          <p:nvPr/>
        </p:nvGrpSpPr>
        <p:grpSpPr>
          <a:xfrm>
            <a:off x="3058064" y="997629"/>
            <a:ext cx="7076199" cy="5739375"/>
            <a:chOff x="2198266" y="1029889"/>
            <a:chExt cx="7076199" cy="5739375"/>
          </a:xfrm>
        </p:grpSpPr>
        <p:pic>
          <p:nvPicPr>
            <p:cNvPr id="8" name="Imagen 1" descr="Figuras (arrastrado).pdf">
              <a:extLst>
                <a:ext uri="{FF2B5EF4-FFF2-40B4-BE49-F238E27FC236}">
                  <a16:creationId xmlns:a16="http://schemas.microsoft.com/office/drawing/2014/main" id="{E32AB59D-C426-00E7-9B5E-C93E12483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4" t="2498" r="31068" b="6242"/>
            <a:stretch/>
          </p:blipFill>
          <p:spPr>
            <a:xfrm>
              <a:off x="4572000" y="1029889"/>
              <a:ext cx="3520966" cy="5547835"/>
            </a:xfrm>
            <a:prstGeom prst="rect">
              <a:avLst/>
            </a:prstGeom>
          </p:spPr>
        </p:pic>
        <p:sp>
          <p:nvSpPr>
            <p:cNvPr id="9" name="CuadroTexto 14">
              <a:extLst>
                <a:ext uri="{FF2B5EF4-FFF2-40B4-BE49-F238E27FC236}">
                  <a16:creationId xmlns:a16="http://schemas.microsoft.com/office/drawing/2014/main" id="{854B69F7-CD8C-E15D-63DB-E9E2C5BE864B}"/>
                </a:ext>
              </a:extLst>
            </p:cNvPr>
            <p:cNvSpPr txBox="1"/>
            <p:nvPr/>
          </p:nvSpPr>
          <p:spPr>
            <a:xfrm>
              <a:off x="2198266" y="6507654"/>
              <a:ext cx="7076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Navarro-González et al. 2013.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Ecological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Applications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. 23(6). 1267-1276</a:t>
              </a:r>
            </a:p>
          </p:txBody>
        </p:sp>
      </p:grp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5719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10" name="Imagen 1">
            <a:extLst>
              <a:ext uri="{FF2B5EF4-FFF2-40B4-BE49-F238E27FC236}">
                <a16:creationId xmlns:a16="http://schemas.microsoft.com/office/drawing/2014/main" id="{596D52E0-4C9C-0C32-4169-1C1750A2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" y="2911729"/>
            <a:ext cx="5371196" cy="32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376FE2-2F43-FE96-243A-AC3C9864C1F4}"/>
              </a:ext>
            </a:extLst>
          </p:cNvPr>
          <p:cNvGrpSpPr/>
          <p:nvPr/>
        </p:nvGrpSpPr>
        <p:grpSpPr>
          <a:xfrm>
            <a:off x="555811" y="1726691"/>
            <a:ext cx="8175813" cy="1788828"/>
            <a:chOff x="555811" y="3813465"/>
            <a:chExt cx="8175813" cy="18273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7F69A9-CE87-DC82-170C-68E94C108803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10. Amplía los horizontes del pensar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C86C94-C10A-7388-36C1-24BB98FED456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Desafía los horizontes de las disciplinas.</a:t>
              </a:r>
            </a:p>
            <a:p>
              <a:r>
                <a:rPr lang="es-ES" sz="2500" dirty="0"/>
                <a:t>Escucha empáticamente y sin juicio.</a:t>
              </a:r>
            </a:p>
            <a:p>
              <a:r>
                <a:rPr lang="es-ES" sz="2500" dirty="0"/>
                <a:t>Actitud de aprendizaje</a:t>
              </a:r>
              <a:endParaRPr lang="en-ES" sz="25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4D892-1F4D-F4E2-8133-EC8E247028DA}"/>
              </a:ext>
            </a:extLst>
          </p:cNvPr>
          <p:cNvGrpSpPr/>
          <p:nvPr/>
        </p:nvGrpSpPr>
        <p:grpSpPr>
          <a:xfrm>
            <a:off x="555811" y="3724167"/>
            <a:ext cx="8175813" cy="1788828"/>
            <a:chOff x="555811" y="3813465"/>
            <a:chExt cx="8175813" cy="18273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A87107-97E2-24DA-3832-9F6CA720BE9A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11. Amplía los horizontes del cuidado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2EB841-449D-C0C0-DC0E-0A434337F5C3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Las relaciones fuertes ayudan a resolver problemas.</a:t>
              </a:r>
            </a:p>
            <a:p>
              <a:r>
                <a:rPr lang="es-ES" sz="2500" dirty="0"/>
                <a:t>Los sistemas se basan en la interconexión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48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Aproximaciones metodológicas para los problemas retorcidos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2109226"/>
            <a:ext cx="8014448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Toma de decisiones multisectorial.</a:t>
            </a:r>
          </a:p>
          <a:p>
            <a:r>
              <a:rPr lang="es-ES" sz="2500" dirty="0"/>
              <a:t>Toma de decisiones entre límites administrativos.</a:t>
            </a:r>
          </a:p>
          <a:p>
            <a:r>
              <a:rPr lang="es-ES" sz="2500" dirty="0"/>
              <a:t>Incorporación del capital natural y de los servicios ecosistémicos en el mercado.</a:t>
            </a:r>
          </a:p>
          <a:p>
            <a:r>
              <a:rPr lang="es-ES" sz="2500" dirty="0"/>
              <a:t>Equilibrar las diferencias ideológicas entre actores interesados.</a:t>
            </a:r>
          </a:p>
          <a:p>
            <a:r>
              <a:rPr lang="es-ES" sz="2500" dirty="0"/>
              <a:t>Gestión adaptativa.</a:t>
            </a:r>
          </a:p>
          <a:p>
            <a:pPr marL="0" indent="0">
              <a:buNone/>
            </a:pPr>
            <a:endParaRPr lang="en-ES" sz="2500" dirty="0"/>
          </a:p>
        </p:txBody>
      </p:sp>
    </p:spTree>
    <p:extLst>
      <p:ext uri="{BB962C8B-B14F-4D97-AF65-F5344CB8AC3E}">
        <p14:creationId xmlns:p14="http://schemas.microsoft.com/office/powerpoint/2010/main" val="126228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E4B68-8D71-9AFD-AB14-68179F2784DF}"/>
              </a:ext>
            </a:extLst>
          </p:cNvPr>
          <p:cNvGrpSpPr/>
          <p:nvPr/>
        </p:nvGrpSpPr>
        <p:grpSpPr>
          <a:xfrm>
            <a:off x="1561532" y="2217441"/>
            <a:ext cx="5869996" cy="4630110"/>
            <a:chOff x="1561532" y="2217441"/>
            <a:chExt cx="5869996" cy="4630110"/>
          </a:xfrm>
        </p:grpSpPr>
        <p:pic>
          <p:nvPicPr>
            <p:cNvPr id="2050" name="Picture 2" descr="Manzanares, el río de Madrid">
              <a:extLst>
                <a:ext uri="{FF2B5EF4-FFF2-40B4-BE49-F238E27FC236}">
                  <a16:creationId xmlns:a16="http://schemas.microsoft.com/office/drawing/2014/main" id="{3D02536F-A6C9-6994-3E34-A584E046C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001" y="2217441"/>
              <a:ext cx="5729962" cy="382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B2A56B-6E65-0BB1-A69B-B297B597095F}"/>
                </a:ext>
              </a:extLst>
            </p:cNvPr>
            <p:cNvSpPr txBox="1"/>
            <p:nvPr/>
          </p:nvSpPr>
          <p:spPr>
            <a:xfrm>
              <a:off x="1561532" y="6108887"/>
              <a:ext cx="58699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El río Manzanares (Madrid) en 2000. Secuencia de represas. Objetivo estético y control de avenidas. Visión tradicional de las confederaciones hidrográficas.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38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33EBC5-DFF3-F41B-CA5C-60880206E438}"/>
              </a:ext>
            </a:extLst>
          </p:cNvPr>
          <p:cNvGrpSpPr/>
          <p:nvPr/>
        </p:nvGrpSpPr>
        <p:grpSpPr>
          <a:xfrm>
            <a:off x="1703540" y="2280022"/>
            <a:ext cx="5955144" cy="4236383"/>
            <a:chOff x="1703540" y="2280022"/>
            <a:chExt cx="5955144" cy="42363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999CA4-2DA9-1DEE-3363-B0996FCB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540" y="2280022"/>
              <a:ext cx="5955144" cy="42363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D84AC3-CB04-521C-2940-A5BFC1270C58}"/>
                </a:ext>
              </a:extLst>
            </p:cNvPr>
            <p:cNvSpPr txBox="1"/>
            <p:nvPr/>
          </p:nvSpPr>
          <p:spPr>
            <a:xfrm>
              <a:off x="1806728" y="5406727"/>
              <a:ext cx="3341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600" b="1" dirty="0">
                  <a:solidFill>
                    <a:schemeClr val="bg1"/>
                  </a:solidFill>
                </a:rPr>
                <a:t>Las administraciones responsables no tienen criterios ecológicos en este caso.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41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A103D-D2DE-EB7F-6A0B-62C24E84C8A4}"/>
              </a:ext>
            </a:extLst>
          </p:cNvPr>
          <p:cNvGrpSpPr/>
          <p:nvPr/>
        </p:nvGrpSpPr>
        <p:grpSpPr>
          <a:xfrm>
            <a:off x="1281952" y="2502123"/>
            <a:ext cx="6993698" cy="3933955"/>
            <a:chOff x="1281952" y="2502123"/>
            <a:chExt cx="6993698" cy="393395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34594D2-7720-F1F2-E720-8F40E9BFB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952" y="2502123"/>
              <a:ext cx="6993698" cy="393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6C8B36-DF29-0023-D92A-4065ECD02D5D}"/>
                </a:ext>
              </a:extLst>
            </p:cNvPr>
            <p:cNvSpPr txBox="1"/>
            <p:nvPr/>
          </p:nvSpPr>
          <p:spPr>
            <a:xfrm>
              <a:off x="4724400" y="3429000"/>
              <a:ext cx="32194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ES" b="1" dirty="0">
                  <a:solidFill>
                    <a:schemeClr val="bg1"/>
                  </a:solidFill>
                </a:rPr>
                <a:t>E</a:t>
              </a:r>
              <a:r>
                <a:rPr lang="en-GB" b="1" dirty="0">
                  <a:solidFill>
                    <a:schemeClr val="bg1"/>
                  </a:solidFill>
                </a:rPr>
                <a:t>s</a:t>
              </a:r>
              <a:r>
                <a:rPr lang="en-ES" b="1" dirty="0">
                  <a:solidFill>
                    <a:schemeClr val="bg1"/>
                  </a:solidFill>
                </a:rPr>
                <a:t>e mismo río, unos kilómetros aguas arriba se maneja de forma completamente diferente.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7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4C607-F922-4495-6F7C-3C19A45A6352}"/>
              </a:ext>
            </a:extLst>
          </p:cNvPr>
          <p:cNvSpPr txBox="1"/>
          <p:nvPr/>
        </p:nvSpPr>
        <p:spPr>
          <a:xfrm>
            <a:off x="1081751" y="2263317"/>
            <a:ext cx="7591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/>
              <a:t>En 2016 la ONG Ecologistas en Acción propone un proyecto de renaturalización que incorpora una visión multisectorial a la gestión del río Manzanares a su paso por Madrid.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/>
              <a:t>Convencen a la Confederación del Tajo y al Ayuntamiento para incorporar criterios ecológicos (propios de otras administraciones) a la gestión del río.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DF14B4-8565-78D7-3B10-E76088C3C2FE}"/>
              </a:ext>
            </a:extLst>
          </p:cNvPr>
          <p:cNvGrpSpPr/>
          <p:nvPr/>
        </p:nvGrpSpPr>
        <p:grpSpPr>
          <a:xfrm>
            <a:off x="1418681" y="3713708"/>
            <a:ext cx="7111544" cy="2812352"/>
            <a:chOff x="1418681" y="3713708"/>
            <a:chExt cx="7111544" cy="2812352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C5CF0B69-3DD1-E576-2476-126F49C05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681" y="3713708"/>
              <a:ext cx="3749803" cy="281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69FC8B-51B4-1DC2-640C-BB1F671C1F22}"/>
                </a:ext>
              </a:extLst>
            </p:cNvPr>
            <p:cNvSpPr txBox="1"/>
            <p:nvPr/>
          </p:nvSpPr>
          <p:spPr>
            <a:xfrm>
              <a:off x="5386192" y="3981198"/>
              <a:ext cx="31440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800" b="1" dirty="0"/>
                <a:t>La acción principal consistió en demoler las represas en el río a su paso por la ciudad.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64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pic>
        <p:nvPicPr>
          <p:cNvPr id="6146" name="Picture 2" descr="El puente de Segovia, antes y después del proceso de renaturalización del río Manzanares.">
            <a:extLst>
              <a:ext uri="{FF2B5EF4-FFF2-40B4-BE49-F238E27FC236}">
                <a16:creationId xmlns:a16="http://schemas.microsoft.com/office/drawing/2014/main" id="{3F428A4F-57D3-F7FA-C2B9-ECE5FA5A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7406"/>
            <a:ext cx="3740585" cy="374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3248B7F-26C0-B981-8772-31536F95E57D}"/>
              </a:ext>
            </a:extLst>
          </p:cNvPr>
          <p:cNvGrpSpPr/>
          <p:nvPr/>
        </p:nvGrpSpPr>
        <p:grpSpPr>
          <a:xfrm>
            <a:off x="1503360" y="2183393"/>
            <a:ext cx="2993170" cy="4247003"/>
            <a:chOff x="1503360" y="2183393"/>
            <a:chExt cx="2993170" cy="4247003"/>
          </a:xfrm>
        </p:grpSpPr>
        <p:pic>
          <p:nvPicPr>
            <p:cNvPr id="6148" name="Picture 4" descr="El río Manzanares a su paso por Madrid.">
              <a:extLst>
                <a:ext uri="{FF2B5EF4-FFF2-40B4-BE49-F238E27FC236}">
                  <a16:creationId xmlns:a16="http://schemas.microsoft.com/office/drawing/2014/main" id="{F1142107-B18A-E9AA-E924-1CCBFC68B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360" y="4239743"/>
              <a:ext cx="2993170" cy="2190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anzanares, el río de Madrid">
              <a:extLst>
                <a:ext uri="{FF2B5EF4-FFF2-40B4-BE49-F238E27FC236}">
                  <a16:creationId xmlns:a16="http://schemas.microsoft.com/office/drawing/2014/main" id="{68403027-27FE-A22D-04D1-8CC1B1BF0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360" y="2183393"/>
              <a:ext cx="2930477" cy="195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58A633-1AE9-55B1-58F4-57C4556BBE78}"/>
              </a:ext>
            </a:extLst>
          </p:cNvPr>
          <p:cNvSpPr txBox="1"/>
          <p:nvPr/>
        </p:nvSpPr>
        <p:spPr>
          <a:xfrm>
            <a:off x="1428204" y="6534305"/>
            <a:ext cx="7228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https://www.ecologistasenaccion.org/169736/renaturalizacion-de-tramos-urbanos-de-rios/</a:t>
            </a:r>
          </a:p>
        </p:txBody>
      </p:sp>
    </p:spTree>
    <p:extLst>
      <p:ext uri="{BB962C8B-B14F-4D97-AF65-F5344CB8AC3E}">
        <p14:creationId xmlns:p14="http://schemas.microsoft.com/office/powerpoint/2010/main" val="380693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8A633-1AE9-55B1-58F4-57C4556BBE78}"/>
              </a:ext>
            </a:extLst>
          </p:cNvPr>
          <p:cNvSpPr txBox="1"/>
          <p:nvPr/>
        </p:nvSpPr>
        <p:spPr>
          <a:xfrm>
            <a:off x="1428204" y="6534305"/>
            <a:ext cx="7228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https://www.ecologistasenaccion.org/169736/renaturalizacion-de-tramos-urbanos-de-rios/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2F47B-7AEB-35F9-6A1A-EDCB82B6BF3A}"/>
              </a:ext>
            </a:extLst>
          </p:cNvPr>
          <p:cNvSpPr txBox="1"/>
          <p:nvPr/>
        </p:nvSpPr>
        <p:spPr>
          <a:xfrm>
            <a:off x="1081751" y="2079484"/>
            <a:ext cx="58961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00" b="1" dirty="0"/>
              <a:t>E</a:t>
            </a:r>
            <a:r>
              <a:rPr lang="en-GB" sz="1600" b="1" dirty="0" err="1"/>
              <a:t>stas</a:t>
            </a:r>
            <a:r>
              <a:rPr lang="en-GB" sz="1600" b="1" dirty="0"/>
              <a:t> </a:t>
            </a:r>
            <a:r>
              <a:rPr lang="en-GB" sz="1600" b="1" dirty="0" err="1"/>
              <a:t>actuaciones</a:t>
            </a:r>
            <a:r>
              <a:rPr lang="en-GB" sz="1600" b="1" dirty="0"/>
              <a:t> </a:t>
            </a:r>
            <a:r>
              <a:rPr lang="en-GB" sz="1600" b="1" dirty="0" err="1"/>
              <a:t>han</a:t>
            </a:r>
            <a:r>
              <a:rPr lang="en-GB" sz="1600" b="1" dirty="0"/>
              <a:t> </a:t>
            </a:r>
            <a:r>
              <a:rPr lang="en-GB" sz="1600" b="1" dirty="0" err="1"/>
              <a:t>tenido</a:t>
            </a:r>
            <a:r>
              <a:rPr lang="en-GB" sz="1600" b="1" dirty="0"/>
              <a:t> </a:t>
            </a:r>
            <a:r>
              <a:rPr lang="en-GB" sz="1600" b="1" dirty="0" err="1"/>
              <a:t>consecuencias</a:t>
            </a:r>
            <a:r>
              <a:rPr lang="en-GB" sz="1600" b="1" dirty="0"/>
              <a:t> </a:t>
            </a:r>
            <a:r>
              <a:rPr lang="en-GB" sz="1600" b="1" dirty="0" err="1"/>
              <a:t>importantes</a:t>
            </a:r>
            <a:r>
              <a:rPr lang="en-GB" sz="16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Mejora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la </a:t>
            </a:r>
            <a:r>
              <a:rPr lang="en-GB" sz="1600" dirty="0" err="1"/>
              <a:t>calidad</a:t>
            </a:r>
            <a:r>
              <a:rPr lang="en-GB" sz="1600" dirty="0"/>
              <a:t> del </a:t>
            </a:r>
            <a:r>
              <a:rPr lang="en-GB" sz="1600" dirty="0" err="1"/>
              <a:t>agua</a:t>
            </a:r>
            <a:r>
              <a:rPr lang="en-GB" sz="1600" dirty="0"/>
              <a:t> (</a:t>
            </a:r>
            <a:r>
              <a:rPr lang="en-GB" sz="1600" dirty="0" err="1"/>
              <a:t>menos</a:t>
            </a:r>
            <a:r>
              <a:rPr lang="en-GB" sz="1600" dirty="0"/>
              <a:t> </a:t>
            </a:r>
            <a:r>
              <a:rPr lang="en-GB" sz="1600" dirty="0" err="1"/>
              <a:t>turbidez</a:t>
            </a:r>
            <a:r>
              <a:rPr lang="en-GB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Aumento</a:t>
            </a:r>
            <a:r>
              <a:rPr lang="en-GB" sz="1600" dirty="0"/>
              <a:t> de la </a:t>
            </a:r>
            <a:r>
              <a:rPr lang="en-GB" sz="1600" dirty="0" err="1"/>
              <a:t>diversidad</a:t>
            </a:r>
            <a:r>
              <a:rPr lang="en-GB" sz="1600" dirty="0"/>
              <a:t> de flora y fauna.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Aumento</a:t>
            </a:r>
            <a:r>
              <a:rPr lang="en-GB" sz="1600" dirty="0"/>
              <a:t> del </a:t>
            </a:r>
            <a:r>
              <a:rPr lang="en-GB" sz="1600" dirty="0" err="1"/>
              <a:t>disfrute</a:t>
            </a:r>
            <a:r>
              <a:rPr lang="en-GB" sz="1600" dirty="0"/>
              <a:t> del </a:t>
            </a:r>
            <a:r>
              <a:rPr lang="en-GB" sz="1600" dirty="0" err="1"/>
              <a:t>río</a:t>
            </a:r>
            <a:r>
              <a:rPr lang="en-GB" sz="1600" dirty="0"/>
              <a:t> </a:t>
            </a:r>
            <a:r>
              <a:rPr lang="en-GB" sz="1600" dirty="0" err="1"/>
              <a:t>por</a:t>
            </a:r>
            <a:r>
              <a:rPr lang="en-GB" sz="1600" dirty="0"/>
              <a:t> </a:t>
            </a:r>
            <a:r>
              <a:rPr lang="en-GB" sz="1600" dirty="0" err="1"/>
              <a:t>parte</a:t>
            </a:r>
            <a:r>
              <a:rPr lang="en-GB" sz="1600" dirty="0"/>
              <a:t> de </a:t>
            </a:r>
            <a:r>
              <a:rPr lang="en-GB" sz="1600" dirty="0" err="1"/>
              <a:t>los</a:t>
            </a:r>
            <a:r>
              <a:rPr lang="en-GB" sz="1600" dirty="0"/>
              <a:t> </a:t>
            </a:r>
            <a:r>
              <a:rPr lang="en-GB" sz="1600" dirty="0" err="1"/>
              <a:t>cuidadanos</a:t>
            </a:r>
            <a:r>
              <a:rPr lang="en-GB" sz="1600" dirty="0"/>
              <a:t>.</a:t>
            </a:r>
            <a:endParaRPr lang="en-E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B731A-018A-8F7E-4999-B3B00C23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47" y="4546453"/>
            <a:ext cx="3374547" cy="1753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3941F-6F19-6A49-C75B-FB2C2D7E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01" y="3352693"/>
            <a:ext cx="2452474" cy="2985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BC3362-DEE2-9FD4-2411-1AD2663AE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611" y="3352693"/>
            <a:ext cx="1764446" cy="21621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F8F3D-B3E8-958B-69FF-C760D6A99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336" y="3352302"/>
            <a:ext cx="1520178" cy="15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7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Tipos de problemas</a:t>
            </a:r>
            <a:endParaRPr lang="en-E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745165" y="2228295"/>
            <a:ext cx="7377344" cy="3170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I: Naturaleza técnica y tienen preguntas claramente </a:t>
            </a:r>
            <a:r>
              <a:rPr lang="en-ES"/>
              <a:t>definidas, así como soluciones mecánicas y directas.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II: Claramente definibles pero no tienen una única solución. Sus soluciones son solo propuestas que deben de probarse y perfeccionarse en función de sus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III: No tienen ni definiciones claras ni soluciones técnicas. Requieren un aprendizaje continuo para formular el problema y buscar soluciones de manera adaptativa.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A90E5-291C-6600-C8A7-0190E4B3B92D}"/>
              </a:ext>
            </a:extLst>
          </p:cNvPr>
          <p:cNvSpPr txBox="1"/>
          <p:nvPr/>
        </p:nvSpPr>
        <p:spPr>
          <a:xfrm>
            <a:off x="2164893" y="6262776"/>
            <a:ext cx="4580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https://www.science.org/doi/10.1126/science.aal1950</a:t>
            </a:r>
          </a:p>
        </p:txBody>
      </p:sp>
    </p:spTree>
    <p:extLst>
      <p:ext uri="{BB962C8B-B14F-4D97-AF65-F5344CB8AC3E}">
        <p14:creationId xmlns:p14="http://schemas.microsoft.com/office/powerpoint/2010/main" val="1758793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2F47B-7AEB-35F9-6A1A-EDCB82B6BF3A}"/>
              </a:ext>
            </a:extLst>
          </p:cNvPr>
          <p:cNvSpPr txBox="1"/>
          <p:nvPr/>
        </p:nvSpPr>
        <p:spPr>
          <a:xfrm>
            <a:off x="1081751" y="2125099"/>
            <a:ext cx="7171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Otro ejemplo de esto es la expulsión de pueblos indígenas cuando se crea un espacio protegido.</a:t>
            </a:r>
            <a:endParaRPr lang="en-E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2B55B-FC3C-2689-1876-C44F209FD458}"/>
              </a:ext>
            </a:extLst>
          </p:cNvPr>
          <p:cNvSpPr txBox="1"/>
          <p:nvPr/>
        </p:nvSpPr>
        <p:spPr>
          <a:xfrm>
            <a:off x="1354280" y="6484336"/>
            <a:ext cx="4584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https://www.survival.es/sobre/parques-y-pueblos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1E36D-9693-159A-4A56-F68F819F7436}"/>
              </a:ext>
            </a:extLst>
          </p:cNvPr>
          <p:cNvSpPr txBox="1"/>
          <p:nvPr/>
        </p:nvSpPr>
        <p:spPr>
          <a:xfrm>
            <a:off x="1354280" y="5853946"/>
            <a:ext cx="7377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https://www.iucn.org/es/content/pueblos-indigenas-y-tradicionales-y-areas-protegidas-principios-directrices-y-casos-de-estudio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3B9F57-A16A-2052-F9B5-7AEC2AF3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80" y="2918248"/>
            <a:ext cx="6463515" cy="28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12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entre límites administrativos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tienen ámbitos espaciales de trabajo muy rígidos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77458-B1CC-4293-4D4B-D89165CE71A2}"/>
              </a:ext>
            </a:extLst>
          </p:cNvPr>
          <p:cNvGrpSpPr/>
          <p:nvPr/>
        </p:nvGrpSpPr>
        <p:grpSpPr>
          <a:xfrm>
            <a:off x="931439" y="2326461"/>
            <a:ext cx="7902959" cy="4074101"/>
            <a:chOff x="931439" y="2326461"/>
            <a:chExt cx="7902959" cy="4074101"/>
          </a:xfrm>
        </p:grpSpPr>
        <p:pic>
          <p:nvPicPr>
            <p:cNvPr id="10242" name="Picture 2" descr="A tale of two Korea's: 10 maps show the vast sea of contradictions">
              <a:extLst>
                <a:ext uri="{FF2B5EF4-FFF2-40B4-BE49-F238E27FC236}">
                  <a16:creationId xmlns:a16="http://schemas.microsoft.com/office/drawing/2014/main" id="{BDF792BD-593A-7F3C-C467-91E5CD1072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74" r="34110"/>
            <a:stretch/>
          </p:blipFill>
          <p:spPr bwMode="auto">
            <a:xfrm>
              <a:off x="931439" y="2330212"/>
              <a:ext cx="3256767" cy="407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HISTORY — Haiti Friends">
              <a:extLst>
                <a:ext uri="{FF2B5EF4-FFF2-40B4-BE49-F238E27FC236}">
                  <a16:creationId xmlns:a16="http://schemas.microsoft.com/office/drawing/2014/main" id="{046A97E5-AA91-E779-366F-A2568231A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691" y="2326461"/>
              <a:ext cx="4477707" cy="3358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C61F79-6028-238A-C052-2B8E763227C2}"/>
                </a:ext>
              </a:extLst>
            </p:cNvPr>
            <p:cNvSpPr txBox="1"/>
            <p:nvPr/>
          </p:nvSpPr>
          <p:spPr>
            <a:xfrm>
              <a:off x="4356691" y="5914323"/>
              <a:ext cx="373211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500" b="1" dirty="0"/>
                <a:t>Sí, ya sé que son ejemplos extremos…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82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entre límites administrativos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tienen ámbitos espaciales de trabajo muy rígidos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52230-4108-B521-A073-A4BF38629FC4}"/>
              </a:ext>
            </a:extLst>
          </p:cNvPr>
          <p:cNvSpPr txBox="1"/>
          <p:nvPr/>
        </p:nvSpPr>
        <p:spPr>
          <a:xfrm>
            <a:off x="3738587" y="6534305"/>
            <a:ext cx="1515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https://y2y.net/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B0650-821A-35F3-3F66-D89E1FE9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48" y="2224320"/>
            <a:ext cx="7772400" cy="4309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ACBE29-B1E2-0A0A-F333-4AFB52FD1536}"/>
              </a:ext>
            </a:extLst>
          </p:cNvPr>
          <p:cNvSpPr txBox="1"/>
          <p:nvPr/>
        </p:nvSpPr>
        <p:spPr>
          <a:xfrm>
            <a:off x="5611660" y="5517180"/>
            <a:ext cx="2680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Otro ejemplo algo extremo, pero en positivo esta vez…</a:t>
            </a:r>
          </a:p>
        </p:txBody>
      </p:sp>
    </p:spTree>
    <p:extLst>
      <p:ext uri="{BB962C8B-B14F-4D97-AF65-F5344CB8AC3E}">
        <p14:creationId xmlns:p14="http://schemas.microsoft.com/office/powerpoint/2010/main" val="216347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x-none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x-none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87F91-6E19-45C4-AA32-FD0F69B79890}"/>
              </a:ext>
            </a:extLst>
          </p:cNvPr>
          <p:cNvSpPr txBox="1"/>
          <p:nvPr/>
        </p:nvSpPr>
        <p:spPr>
          <a:xfrm>
            <a:off x="2982897" y="22993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¿Cuándo un problema se vuelve retorcido?</a:t>
            </a:r>
            <a:endParaRPr lang="en-E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745165" y="2228295"/>
            <a:ext cx="7377344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complejidad</a:t>
            </a:r>
            <a:r>
              <a:rPr lang="en-GB" dirty="0"/>
              <a:t> y la </a:t>
            </a:r>
            <a:r>
              <a:rPr lang="en-GB" dirty="0" err="1"/>
              <a:t>interdependencia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componentes</a:t>
            </a:r>
            <a:r>
              <a:rPr lang="en-GB" dirty="0"/>
              <a:t>, que </a:t>
            </a:r>
            <a:r>
              <a:rPr lang="en-GB" dirty="0" err="1"/>
              <a:t>crean</a:t>
            </a:r>
            <a:r>
              <a:rPr lang="en-GB" dirty="0"/>
              <a:t> </a:t>
            </a:r>
            <a:r>
              <a:rPr lang="en-GB" dirty="0" err="1"/>
              <a:t>retroalimentaciones</a:t>
            </a:r>
            <a:r>
              <a:rPr lang="en-GB" dirty="0"/>
              <a:t> y </a:t>
            </a:r>
            <a:r>
              <a:rPr lang="en-GB" dirty="0" err="1"/>
              <a:t>respuestas</a:t>
            </a:r>
            <a:r>
              <a:rPr lang="en-GB" dirty="0"/>
              <a:t> no </a:t>
            </a:r>
            <a:r>
              <a:rPr lang="en-GB" dirty="0" err="1"/>
              <a:t>lineales</a:t>
            </a:r>
            <a:r>
              <a:rPr lang="en-GB" dirty="0"/>
              <a:t> a las </a:t>
            </a:r>
            <a:r>
              <a:rPr lang="en-GB" dirty="0" err="1"/>
              <a:t>intervenciones</a:t>
            </a:r>
            <a:r>
              <a:rPr lang="en-GB" dirty="0"/>
              <a:t> de </a:t>
            </a:r>
            <a:r>
              <a:rPr lang="en-GB" dirty="0" err="1"/>
              <a:t>gestión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incertidumbre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riesgos</a:t>
            </a:r>
            <a:r>
              <a:rPr lang="en-GB" dirty="0"/>
              <a:t> y las </a:t>
            </a:r>
            <a:r>
              <a:rPr lang="en-GB" dirty="0" err="1"/>
              <a:t>consecuencias</a:t>
            </a:r>
            <a:r>
              <a:rPr lang="en-GB" dirty="0"/>
              <a:t> </a:t>
            </a:r>
            <a:r>
              <a:rPr lang="en-GB" dirty="0" err="1"/>
              <a:t>imprevistas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divergencia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valores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poder</a:t>
            </a:r>
            <a:r>
              <a:rPr lang="en-GB" dirty="0"/>
              <a:t> de </a:t>
            </a:r>
            <a:r>
              <a:rPr lang="en-GB" dirty="0" err="1"/>
              <a:t>decisión</a:t>
            </a:r>
            <a:r>
              <a:rPr lang="en-GB" dirty="0"/>
              <a:t> de las </a:t>
            </a:r>
            <a:r>
              <a:rPr lang="en-GB" dirty="0" err="1"/>
              <a:t>múltiples</a:t>
            </a:r>
            <a:r>
              <a:rPr lang="en-GB" dirty="0"/>
              <a:t> partes </a:t>
            </a:r>
            <a:r>
              <a:rPr lang="en-GB" dirty="0" err="1"/>
              <a:t>interesadas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Los </a:t>
            </a:r>
            <a:r>
              <a:rPr lang="en-GB" dirty="0" err="1"/>
              <a:t>desajustes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las </a:t>
            </a:r>
            <a:r>
              <a:rPr lang="en-GB" dirty="0" err="1"/>
              <a:t>escalas</a:t>
            </a:r>
            <a:r>
              <a:rPr lang="en-GB" dirty="0"/>
              <a:t> </a:t>
            </a:r>
            <a:r>
              <a:rPr lang="en-GB" dirty="0" err="1"/>
              <a:t>espaciales</a:t>
            </a:r>
            <a:r>
              <a:rPr lang="en-GB" dirty="0"/>
              <a:t> y </a:t>
            </a:r>
            <a:r>
              <a:rPr lang="en-GB" dirty="0" err="1"/>
              <a:t>temporales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procesos</a:t>
            </a:r>
            <a:r>
              <a:rPr lang="en-GB" dirty="0"/>
              <a:t> </a:t>
            </a:r>
            <a:r>
              <a:rPr lang="en-GB" dirty="0" err="1"/>
              <a:t>ecológicos</a:t>
            </a:r>
            <a:r>
              <a:rPr lang="en-GB" dirty="0"/>
              <a:t> y </a:t>
            </a:r>
            <a:r>
              <a:rPr lang="en-GB" dirty="0" err="1"/>
              <a:t>administrativos</a:t>
            </a:r>
            <a:r>
              <a:rPr lang="en-GB" dirty="0"/>
              <a:t>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0420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883327" y="155188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Nuestra forma de </a:t>
            </a:r>
            <a:r>
              <a:rPr lang="en-GB" dirty="0" err="1"/>
              <a:t>intervenir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medio </a:t>
            </a:r>
            <a:r>
              <a:rPr lang="en-GB" dirty="0" err="1"/>
              <a:t>sustituye</a:t>
            </a:r>
            <a:r>
              <a:rPr lang="en-GB" dirty="0"/>
              <a:t> </a:t>
            </a:r>
            <a:r>
              <a:rPr lang="en-GB" dirty="0" err="1"/>
              <a:t>funciones</a:t>
            </a:r>
            <a:r>
              <a:rPr lang="en-GB" dirty="0"/>
              <a:t> naturales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otras</a:t>
            </a:r>
            <a:r>
              <a:rPr lang="en-GB" dirty="0"/>
              <a:t> que no se </a:t>
            </a:r>
            <a:r>
              <a:rPr lang="en-GB" dirty="0" err="1"/>
              <a:t>autoregulan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AD1C6B-F688-A578-22C2-A462B245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" y="2494261"/>
            <a:ext cx="5999967" cy="397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B2416-4390-4F2F-B47A-4554A52801FA}"/>
              </a:ext>
            </a:extLst>
          </p:cNvPr>
          <p:cNvGrpSpPr/>
          <p:nvPr/>
        </p:nvGrpSpPr>
        <p:grpSpPr>
          <a:xfrm>
            <a:off x="1407481" y="4875264"/>
            <a:ext cx="2313712" cy="1406419"/>
            <a:chOff x="1407481" y="4875264"/>
            <a:chExt cx="2313712" cy="140641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1082BA-C28F-8055-0393-23A77F2C030A}"/>
                </a:ext>
              </a:extLst>
            </p:cNvPr>
            <p:cNvCxnSpPr/>
            <p:nvPr/>
          </p:nvCxnSpPr>
          <p:spPr>
            <a:xfrm>
              <a:off x="1705556" y="4875264"/>
              <a:ext cx="0" cy="115425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E4999F-E8F6-AACE-B7A7-308D9B3A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5556" y="5995353"/>
              <a:ext cx="2015637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108B78-DC98-559A-5683-D65BC660E2A1}"/>
                </a:ext>
              </a:extLst>
            </p:cNvPr>
            <p:cNvSpPr txBox="1"/>
            <p:nvPr/>
          </p:nvSpPr>
          <p:spPr>
            <a:xfrm rot="16200000">
              <a:off x="970983" y="5335877"/>
              <a:ext cx="11192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Nº defoliadores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960B0-3D05-72A7-6D2B-BE622ECEF69D}"/>
                </a:ext>
              </a:extLst>
            </p:cNvPr>
            <p:cNvSpPr txBox="1"/>
            <p:nvPr/>
          </p:nvSpPr>
          <p:spPr>
            <a:xfrm>
              <a:off x="2177009" y="6035462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Tiempo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717A8CA-D8ED-7B0C-7761-D12ECB7C8FF1}"/>
                </a:ext>
              </a:extLst>
            </p:cNvPr>
            <p:cNvSpPr/>
            <p:nvPr/>
          </p:nvSpPr>
          <p:spPr>
            <a:xfrm>
              <a:off x="1746305" y="5318148"/>
              <a:ext cx="1828800" cy="487881"/>
            </a:xfrm>
            <a:custGeom>
              <a:avLst/>
              <a:gdLst>
                <a:gd name="connsiteX0" fmla="*/ 0 w 1828800"/>
                <a:gd name="connsiteY0" fmla="*/ 324968 h 487881"/>
                <a:gd name="connsiteX1" fmla="*/ 146088 w 1828800"/>
                <a:gd name="connsiteY1" fmla="*/ 92310 h 487881"/>
                <a:gd name="connsiteX2" fmla="*/ 373335 w 1828800"/>
                <a:gd name="connsiteY2" fmla="*/ 329 h 487881"/>
                <a:gd name="connsiteX3" fmla="*/ 573529 w 1828800"/>
                <a:gd name="connsiteY3" fmla="*/ 119364 h 487881"/>
                <a:gd name="connsiteX4" fmla="*/ 692563 w 1828800"/>
                <a:gd name="connsiteY4" fmla="*/ 314147 h 487881"/>
                <a:gd name="connsiteX5" fmla="*/ 822419 w 1828800"/>
                <a:gd name="connsiteY5" fmla="*/ 422360 h 487881"/>
                <a:gd name="connsiteX6" fmla="*/ 957685 w 1828800"/>
                <a:gd name="connsiteY6" fmla="*/ 487288 h 487881"/>
                <a:gd name="connsiteX7" fmla="*/ 1125416 w 1828800"/>
                <a:gd name="connsiteY7" fmla="*/ 444003 h 487881"/>
                <a:gd name="connsiteX8" fmla="*/ 1233629 w 1828800"/>
                <a:gd name="connsiteY8" fmla="*/ 281683 h 487881"/>
                <a:gd name="connsiteX9" fmla="*/ 1293146 w 1828800"/>
                <a:gd name="connsiteY9" fmla="*/ 146417 h 487881"/>
                <a:gd name="connsiteX10" fmla="*/ 1368895 w 1828800"/>
                <a:gd name="connsiteY10" fmla="*/ 49025 h 487881"/>
                <a:gd name="connsiteX11" fmla="*/ 1536625 w 1828800"/>
                <a:gd name="connsiteY11" fmla="*/ 32793 h 487881"/>
                <a:gd name="connsiteX12" fmla="*/ 1623195 w 1828800"/>
                <a:gd name="connsiteY12" fmla="*/ 59847 h 487881"/>
                <a:gd name="connsiteX13" fmla="*/ 1709766 w 1828800"/>
                <a:gd name="connsiteY13" fmla="*/ 195113 h 487881"/>
                <a:gd name="connsiteX14" fmla="*/ 1828800 w 1828800"/>
                <a:gd name="connsiteY14" fmla="*/ 444003 h 48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8800" h="487881">
                  <a:moveTo>
                    <a:pt x="0" y="324968"/>
                  </a:moveTo>
                  <a:cubicBezTo>
                    <a:pt x="41933" y="235692"/>
                    <a:pt x="83866" y="146416"/>
                    <a:pt x="146088" y="92310"/>
                  </a:cubicBezTo>
                  <a:cubicBezTo>
                    <a:pt x="208310" y="38204"/>
                    <a:pt x="302095" y="-4180"/>
                    <a:pt x="373335" y="329"/>
                  </a:cubicBezTo>
                  <a:cubicBezTo>
                    <a:pt x="444575" y="4838"/>
                    <a:pt x="520324" y="67061"/>
                    <a:pt x="573529" y="119364"/>
                  </a:cubicBezTo>
                  <a:cubicBezTo>
                    <a:pt x="626734" y="171667"/>
                    <a:pt x="651081" y="263648"/>
                    <a:pt x="692563" y="314147"/>
                  </a:cubicBezTo>
                  <a:cubicBezTo>
                    <a:pt x="734045" y="364646"/>
                    <a:pt x="778232" y="393503"/>
                    <a:pt x="822419" y="422360"/>
                  </a:cubicBezTo>
                  <a:cubicBezTo>
                    <a:pt x="866606" y="451217"/>
                    <a:pt x="907186" y="483681"/>
                    <a:pt x="957685" y="487288"/>
                  </a:cubicBezTo>
                  <a:cubicBezTo>
                    <a:pt x="1008184" y="490895"/>
                    <a:pt x="1079425" y="478271"/>
                    <a:pt x="1125416" y="444003"/>
                  </a:cubicBezTo>
                  <a:cubicBezTo>
                    <a:pt x="1171407" y="409736"/>
                    <a:pt x="1205674" y="331281"/>
                    <a:pt x="1233629" y="281683"/>
                  </a:cubicBezTo>
                  <a:cubicBezTo>
                    <a:pt x="1261584" y="232085"/>
                    <a:pt x="1270602" y="185193"/>
                    <a:pt x="1293146" y="146417"/>
                  </a:cubicBezTo>
                  <a:cubicBezTo>
                    <a:pt x="1315690" y="107641"/>
                    <a:pt x="1328315" y="67962"/>
                    <a:pt x="1368895" y="49025"/>
                  </a:cubicBezTo>
                  <a:cubicBezTo>
                    <a:pt x="1409475" y="30088"/>
                    <a:pt x="1494242" y="30989"/>
                    <a:pt x="1536625" y="32793"/>
                  </a:cubicBezTo>
                  <a:cubicBezTo>
                    <a:pt x="1579008" y="34597"/>
                    <a:pt x="1594338" y="32794"/>
                    <a:pt x="1623195" y="59847"/>
                  </a:cubicBezTo>
                  <a:cubicBezTo>
                    <a:pt x="1652052" y="86900"/>
                    <a:pt x="1675499" y="131087"/>
                    <a:pt x="1709766" y="195113"/>
                  </a:cubicBezTo>
                  <a:cubicBezTo>
                    <a:pt x="1744033" y="259139"/>
                    <a:pt x="1786416" y="351571"/>
                    <a:pt x="1828800" y="444003"/>
                  </a:cubicBezTo>
                </a:path>
              </a:pathLst>
            </a:custGeom>
            <a:no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680192-130C-7C0D-5E55-A0FA3ECA4A22}"/>
                </a:ext>
              </a:extLst>
            </p:cNvPr>
            <p:cNvGrpSpPr/>
            <p:nvPr/>
          </p:nvGrpSpPr>
          <p:grpSpPr>
            <a:xfrm>
              <a:off x="1407481" y="4875264"/>
              <a:ext cx="2313712" cy="1406419"/>
              <a:chOff x="1407481" y="4875264"/>
              <a:chExt cx="2313712" cy="1406419"/>
            </a:xfrm>
          </p:grpSpPr>
          <p:cxnSp>
            <p:nvCxnSpPr>
              <p:cNvPr id="6" name="Straight Connector 7">
                <a:extLst>
                  <a:ext uri="{FF2B5EF4-FFF2-40B4-BE49-F238E27FC236}">
                    <a16:creationId xmlns:a16="http://schemas.microsoft.com/office/drawing/2014/main" id="{B01082BA-C28F-8055-0393-23A77F2C030A}"/>
                  </a:ext>
                </a:extLst>
              </p:cNvPr>
              <p:cNvCxnSpPr/>
              <p:nvPr/>
            </p:nvCxnSpPr>
            <p:spPr>
              <a:xfrm>
                <a:off x="1705556" y="4875264"/>
                <a:ext cx="0" cy="1154253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8">
                <a:extLst>
                  <a:ext uri="{FF2B5EF4-FFF2-40B4-BE49-F238E27FC236}">
                    <a16:creationId xmlns:a16="http://schemas.microsoft.com/office/drawing/2014/main" id="{E2E4999F-E8F6-AACE-B7A7-308D9B3ABF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5556" y="5995353"/>
                <a:ext cx="2015637" cy="0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3108B78-DC98-559A-5683-D65BC660E2A1}"/>
                  </a:ext>
                </a:extLst>
              </p:cNvPr>
              <p:cNvSpPr txBox="1"/>
              <p:nvPr/>
            </p:nvSpPr>
            <p:spPr>
              <a:xfrm rot="16200000">
                <a:off x="970983" y="5335877"/>
                <a:ext cx="11192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b="1" dirty="0">
                    <a:solidFill>
                      <a:schemeClr val="bg1"/>
                    </a:solidFill>
                  </a:rPr>
                  <a:t>Nº defoliadores</a:t>
                </a:r>
              </a:p>
            </p:txBody>
          </p:sp>
          <p:sp>
            <p:nvSpPr>
              <p:cNvPr id="16" name="TextBox 12">
                <a:extLst>
                  <a:ext uri="{FF2B5EF4-FFF2-40B4-BE49-F238E27FC236}">
                    <a16:creationId xmlns:a16="http://schemas.microsoft.com/office/drawing/2014/main" id="{153960B0-3D05-72A7-6D2B-BE622ECEF69D}"/>
                  </a:ext>
                </a:extLst>
              </p:cNvPr>
              <p:cNvSpPr txBox="1"/>
              <p:nvPr/>
            </p:nvSpPr>
            <p:spPr>
              <a:xfrm>
                <a:off x="2177009" y="6035462"/>
                <a:ext cx="63991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ES" sz="1000" b="1" dirty="0">
                    <a:solidFill>
                      <a:schemeClr val="bg1"/>
                    </a:solidFill>
                  </a:rPr>
                  <a:t>Tiempo</a:t>
                </a:r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6717A8CA-D8ED-7B0C-7761-D12ECB7C8FF1}"/>
                  </a:ext>
                </a:extLst>
              </p:cNvPr>
              <p:cNvSpPr/>
              <p:nvPr/>
            </p:nvSpPr>
            <p:spPr>
              <a:xfrm>
                <a:off x="1746305" y="5318148"/>
                <a:ext cx="1828800" cy="487881"/>
              </a:xfrm>
              <a:custGeom>
                <a:avLst/>
                <a:gdLst>
                  <a:gd name="connsiteX0" fmla="*/ 0 w 1828800"/>
                  <a:gd name="connsiteY0" fmla="*/ 324968 h 487881"/>
                  <a:gd name="connsiteX1" fmla="*/ 146088 w 1828800"/>
                  <a:gd name="connsiteY1" fmla="*/ 92310 h 487881"/>
                  <a:gd name="connsiteX2" fmla="*/ 373335 w 1828800"/>
                  <a:gd name="connsiteY2" fmla="*/ 329 h 487881"/>
                  <a:gd name="connsiteX3" fmla="*/ 573529 w 1828800"/>
                  <a:gd name="connsiteY3" fmla="*/ 119364 h 487881"/>
                  <a:gd name="connsiteX4" fmla="*/ 692563 w 1828800"/>
                  <a:gd name="connsiteY4" fmla="*/ 314147 h 487881"/>
                  <a:gd name="connsiteX5" fmla="*/ 822419 w 1828800"/>
                  <a:gd name="connsiteY5" fmla="*/ 422360 h 487881"/>
                  <a:gd name="connsiteX6" fmla="*/ 957685 w 1828800"/>
                  <a:gd name="connsiteY6" fmla="*/ 487288 h 487881"/>
                  <a:gd name="connsiteX7" fmla="*/ 1125416 w 1828800"/>
                  <a:gd name="connsiteY7" fmla="*/ 444003 h 487881"/>
                  <a:gd name="connsiteX8" fmla="*/ 1233629 w 1828800"/>
                  <a:gd name="connsiteY8" fmla="*/ 281683 h 487881"/>
                  <a:gd name="connsiteX9" fmla="*/ 1293146 w 1828800"/>
                  <a:gd name="connsiteY9" fmla="*/ 146417 h 487881"/>
                  <a:gd name="connsiteX10" fmla="*/ 1368895 w 1828800"/>
                  <a:gd name="connsiteY10" fmla="*/ 49025 h 487881"/>
                  <a:gd name="connsiteX11" fmla="*/ 1536625 w 1828800"/>
                  <a:gd name="connsiteY11" fmla="*/ 32793 h 487881"/>
                  <a:gd name="connsiteX12" fmla="*/ 1623195 w 1828800"/>
                  <a:gd name="connsiteY12" fmla="*/ 59847 h 487881"/>
                  <a:gd name="connsiteX13" fmla="*/ 1709766 w 1828800"/>
                  <a:gd name="connsiteY13" fmla="*/ 195113 h 487881"/>
                  <a:gd name="connsiteX14" fmla="*/ 1828800 w 1828800"/>
                  <a:gd name="connsiteY14" fmla="*/ 444003 h 48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28800" h="487881">
                    <a:moveTo>
                      <a:pt x="0" y="324968"/>
                    </a:moveTo>
                    <a:cubicBezTo>
                      <a:pt x="41933" y="235692"/>
                      <a:pt x="83866" y="146416"/>
                      <a:pt x="146088" y="92310"/>
                    </a:cubicBezTo>
                    <a:cubicBezTo>
                      <a:pt x="208310" y="38204"/>
                      <a:pt x="302095" y="-4180"/>
                      <a:pt x="373335" y="329"/>
                    </a:cubicBezTo>
                    <a:cubicBezTo>
                      <a:pt x="444575" y="4838"/>
                      <a:pt x="520324" y="67061"/>
                      <a:pt x="573529" y="119364"/>
                    </a:cubicBezTo>
                    <a:cubicBezTo>
                      <a:pt x="626734" y="171667"/>
                      <a:pt x="651081" y="263648"/>
                      <a:pt x="692563" y="314147"/>
                    </a:cubicBezTo>
                    <a:cubicBezTo>
                      <a:pt x="734045" y="364646"/>
                      <a:pt x="778232" y="393503"/>
                      <a:pt x="822419" y="422360"/>
                    </a:cubicBezTo>
                    <a:cubicBezTo>
                      <a:pt x="866606" y="451217"/>
                      <a:pt x="907186" y="483681"/>
                      <a:pt x="957685" y="487288"/>
                    </a:cubicBezTo>
                    <a:cubicBezTo>
                      <a:pt x="1008184" y="490895"/>
                      <a:pt x="1079425" y="478271"/>
                      <a:pt x="1125416" y="444003"/>
                    </a:cubicBezTo>
                    <a:cubicBezTo>
                      <a:pt x="1171407" y="409736"/>
                      <a:pt x="1205674" y="331281"/>
                      <a:pt x="1233629" y="281683"/>
                    </a:cubicBezTo>
                    <a:cubicBezTo>
                      <a:pt x="1261584" y="232085"/>
                      <a:pt x="1270602" y="185193"/>
                      <a:pt x="1293146" y="146417"/>
                    </a:cubicBezTo>
                    <a:cubicBezTo>
                      <a:pt x="1315690" y="107641"/>
                      <a:pt x="1328315" y="67962"/>
                      <a:pt x="1368895" y="49025"/>
                    </a:cubicBezTo>
                    <a:cubicBezTo>
                      <a:pt x="1409475" y="30088"/>
                      <a:pt x="1494242" y="30989"/>
                      <a:pt x="1536625" y="32793"/>
                    </a:cubicBezTo>
                    <a:cubicBezTo>
                      <a:pt x="1579008" y="34597"/>
                      <a:pt x="1594338" y="32794"/>
                      <a:pt x="1623195" y="59847"/>
                    </a:cubicBezTo>
                    <a:cubicBezTo>
                      <a:pt x="1652052" y="86900"/>
                      <a:pt x="1675499" y="131087"/>
                      <a:pt x="1709766" y="195113"/>
                    </a:cubicBezTo>
                    <a:cubicBezTo>
                      <a:pt x="1744033" y="259139"/>
                      <a:pt x="1786416" y="351571"/>
                      <a:pt x="1828800" y="444003"/>
                    </a:cubicBezTo>
                  </a:path>
                </a:pathLst>
              </a:custGeom>
              <a:noFill/>
              <a:ln w="412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70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208847" y="155188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Nuestra forma de </a:t>
            </a:r>
            <a:r>
              <a:rPr lang="en-GB" dirty="0" err="1"/>
              <a:t>intervenir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medio </a:t>
            </a:r>
            <a:r>
              <a:rPr lang="en-GB" dirty="0" err="1"/>
              <a:t>sustituye</a:t>
            </a:r>
            <a:r>
              <a:rPr lang="en-GB" dirty="0"/>
              <a:t> </a:t>
            </a:r>
            <a:r>
              <a:rPr lang="en-GB" dirty="0" err="1"/>
              <a:t>funciones</a:t>
            </a:r>
            <a:r>
              <a:rPr lang="en-GB" dirty="0"/>
              <a:t> naturales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otras</a:t>
            </a:r>
            <a:r>
              <a:rPr lang="en-GB" dirty="0"/>
              <a:t> que no se </a:t>
            </a:r>
            <a:r>
              <a:rPr lang="en-GB" dirty="0" err="1"/>
              <a:t>autoregulan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DC6E3-9738-FA85-7600-AE1B23E0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47" y="2422152"/>
            <a:ext cx="6569310" cy="4192497"/>
          </a:xfrm>
          <a:prstGeom prst="rect">
            <a:avLst/>
          </a:prstGeom>
          <a:noFill/>
          <a:ln w="508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680192-130C-7C0D-5E55-A0FA3ECA4A22}"/>
              </a:ext>
            </a:extLst>
          </p:cNvPr>
          <p:cNvGrpSpPr/>
          <p:nvPr/>
        </p:nvGrpSpPr>
        <p:grpSpPr>
          <a:xfrm>
            <a:off x="1733001" y="4875264"/>
            <a:ext cx="2313712" cy="1406419"/>
            <a:chOff x="1407481" y="4875264"/>
            <a:chExt cx="2313712" cy="140641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1082BA-C28F-8055-0393-23A77F2C030A}"/>
                </a:ext>
              </a:extLst>
            </p:cNvPr>
            <p:cNvCxnSpPr/>
            <p:nvPr/>
          </p:nvCxnSpPr>
          <p:spPr>
            <a:xfrm>
              <a:off x="1705556" y="4875264"/>
              <a:ext cx="0" cy="115425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E4999F-E8F6-AACE-B7A7-308D9B3A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5556" y="5995353"/>
              <a:ext cx="2015637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108B78-DC98-559A-5683-D65BC660E2A1}"/>
                </a:ext>
              </a:extLst>
            </p:cNvPr>
            <p:cNvSpPr txBox="1"/>
            <p:nvPr/>
          </p:nvSpPr>
          <p:spPr>
            <a:xfrm rot="16200000">
              <a:off x="970983" y="5335877"/>
              <a:ext cx="11192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Nº defoliadores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960B0-3D05-72A7-6D2B-BE622ECEF69D}"/>
                </a:ext>
              </a:extLst>
            </p:cNvPr>
            <p:cNvSpPr txBox="1"/>
            <p:nvPr/>
          </p:nvSpPr>
          <p:spPr>
            <a:xfrm>
              <a:off x="2177009" y="6035462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Tiempo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717A8CA-D8ED-7B0C-7761-D12ECB7C8FF1}"/>
                </a:ext>
              </a:extLst>
            </p:cNvPr>
            <p:cNvSpPr/>
            <p:nvPr/>
          </p:nvSpPr>
          <p:spPr>
            <a:xfrm>
              <a:off x="1746305" y="5318148"/>
              <a:ext cx="1828800" cy="487881"/>
            </a:xfrm>
            <a:custGeom>
              <a:avLst/>
              <a:gdLst>
                <a:gd name="connsiteX0" fmla="*/ 0 w 1828800"/>
                <a:gd name="connsiteY0" fmla="*/ 324968 h 487881"/>
                <a:gd name="connsiteX1" fmla="*/ 146088 w 1828800"/>
                <a:gd name="connsiteY1" fmla="*/ 92310 h 487881"/>
                <a:gd name="connsiteX2" fmla="*/ 373335 w 1828800"/>
                <a:gd name="connsiteY2" fmla="*/ 329 h 487881"/>
                <a:gd name="connsiteX3" fmla="*/ 573529 w 1828800"/>
                <a:gd name="connsiteY3" fmla="*/ 119364 h 487881"/>
                <a:gd name="connsiteX4" fmla="*/ 692563 w 1828800"/>
                <a:gd name="connsiteY4" fmla="*/ 314147 h 487881"/>
                <a:gd name="connsiteX5" fmla="*/ 822419 w 1828800"/>
                <a:gd name="connsiteY5" fmla="*/ 422360 h 487881"/>
                <a:gd name="connsiteX6" fmla="*/ 957685 w 1828800"/>
                <a:gd name="connsiteY6" fmla="*/ 487288 h 487881"/>
                <a:gd name="connsiteX7" fmla="*/ 1125416 w 1828800"/>
                <a:gd name="connsiteY7" fmla="*/ 444003 h 487881"/>
                <a:gd name="connsiteX8" fmla="*/ 1233629 w 1828800"/>
                <a:gd name="connsiteY8" fmla="*/ 281683 h 487881"/>
                <a:gd name="connsiteX9" fmla="*/ 1293146 w 1828800"/>
                <a:gd name="connsiteY9" fmla="*/ 146417 h 487881"/>
                <a:gd name="connsiteX10" fmla="*/ 1368895 w 1828800"/>
                <a:gd name="connsiteY10" fmla="*/ 49025 h 487881"/>
                <a:gd name="connsiteX11" fmla="*/ 1536625 w 1828800"/>
                <a:gd name="connsiteY11" fmla="*/ 32793 h 487881"/>
                <a:gd name="connsiteX12" fmla="*/ 1623195 w 1828800"/>
                <a:gd name="connsiteY12" fmla="*/ 59847 h 487881"/>
                <a:gd name="connsiteX13" fmla="*/ 1709766 w 1828800"/>
                <a:gd name="connsiteY13" fmla="*/ 195113 h 487881"/>
                <a:gd name="connsiteX14" fmla="*/ 1828800 w 1828800"/>
                <a:gd name="connsiteY14" fmla="*/ 444003 h 48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8800" h="487881">
                  <a:moveTo>
                    <a:pt x="0" y="324968"/>
                  </a:moveTo>
                  <a:cubicBezTo>
                    <a:pt x="41933" y="235692"/>
                    <a:pt x="83866" y="146416"/>
                    <a:pt x="146088" y="92310"/>
                  </a:cubicBezTo>
                  <a:cubicBezTo>
                    <a:pt x="208310" y="38204"/>
                    <a:pt x="302095" y="-4180"/>
                    <a:pt x="373335" y="329"/>
                  </a:cubicBezTo>
                  <a:cubicBezTo>
                    <a:pt x="444575" y="4838"/>
                    <a:pt x="520324" y="67061"/>
                    <a:pt x="573529" y="119364"/>
                  </a:cubicBezTo>
                  <a:cubicBezTo>
                    <a:pt x="626734" y="171667"/>
                    <a:pt x="651081" y="263648"/>
                    <a:pt x="692563" y="314147"/>
                  </a:cubicBezTo>
                  <a:cubicBezTo>
                    <a:pt x="734045" y="364646"/>
                    <a:pt x="778232" y="393503"/>
                    <a:pt x="822419" y="422360"/>
                  </a:cubicBezTo>
                  <a:cubicBezTo>
                    <a:pt x="866606" y="451217"/>
                    <a:pt x="907186" y="483681"/>
                    <a:pt x="957685" y="487288"/>
                  </a:cubicBezTo>
                  <a:cubicBezTo>
                    <a:pt x="1008184" y="490895"/>
                    <a:pt x="1079425" y="478271"/>
                    <a:pt x="1125416" y="444003"/>
                  </a:cubicBezTo>
                  <a:cubicBezTo>
                    <a:pt x="1171407" y="409736"/>
                    <a:pt x="1205674" y="331281"/>
                    <a:pt x="1233629" y="281683"/>
                  </a:cubicBezTo>
                  <a:cubicBezTo>
                    <a:pt x="1261584" y="232085"/>
                    <a:pt x="1270602" y="185193"/>
                    <a:pt x="1293146" y="146417"/>
                  </a:cubicBezTo>
                  <a:cubicBezTo>
                    <a:pt x="1315690" y="107641"/>
                    <a:pt x="1328315" y="67962"/>
                    <a:pt x="1368895" y="49025"/>
                  </a:cubicBezTo>
                  <a:cubicBezTo>
                    <a:pt x="1409475" y="30088"/>
                    <a:pt x="1494242" y="30989"/>
                    <a:pt x="1536625" y="32793"/>
                  </a:cubicBezTo>
                  <a:cubicBezTo>
                    <a:pt x="1579008" y="34597"/>
                    <a:pt x="1594338" y="32794"/>
                    <a:pt x="1623195" y="59847"/>
                  </a:cubicBezTo>
                  <a:cubicBezTo>
                    <a:pt x="1652052" y="86900"/>
                    <a:pt x="1675499" y="131087"/>
                    <a:pt x="1709766" y="195113"/>
                  </a:cubicBezTo>
                  <a:cubicBezTo>
                    <a:pt x="1744033" y="259139"/>
                    <a:pt x="1786416" y="351571"/>
                    <a:pt x="1828800" y="444003"/>
                  </a:cubicBezTo>
                </a:path>
              </a:pathLst>
            </a:custGeom>
            <a:no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2AE7F5-B2F5-9309-0312-CEB877FBD57C}"/>
              </a:ext>
            </a:extLst>
          </p:cNvPr>
          <p:cNvGrpSpPr/>
          <p:nvPr/>
        </p:nvGrpSpPr>
        <p:grpSpPr>
          <a:xfrm>
            <a:off x="1571898" y="4518401"/>
            <a:ext cx="1075480" cy="246221"/>
            <a:chOff x="1246378" y="4518401"/>
            <a:chExt cx="1075480" cy="2462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4F2A7-3553-4E35-12BA-BEA218686B67}"/>
                </a:ext>
              </a:extLst>
            </p:cNvPr>
            <p:cNvSpPr txBox="1"/>
            <p:nvPr/>
          </p:nvSpPr>
          <p:spPr>
            <a:xfrm>
              <a:off x="1246378" y="4518401"/>
              <a:ext cx="8146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rgbClr val="00B0F0"/>
                  </a:solidFill>
                </a:rPr>
                <a:t>Pesticidas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FFAB83B-9B9C-0CBF-C586-C1790C482257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061025" y="4641512"/>
              <a:ext cx="260833" cy="4702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C4064E89-4F8F-308B-F52B-02B6A2A57E78}"/>
              </a:ext>
            </a:extLst>
          </p:cNvPr>
          <p:cNvSpPr/>
          <p:nvPr/>
        </p:nvSpPr>
        <p:spPr>
          <a:xfrm>
            <a:off x="2073638" y="4706471"/>
            <a:ext cx="546847" cy="1255058"/>
          </a:xfrm>
          <a:custGeom>
            <a:avLst/>
            <a:gdLst>
              <a:gd name="connsiteX0" fmla="*/ 0 w 546847"/>
              <a:gd name="connsiteY0" fmla="*/ 1255058 h 1255058"/>
              <a:gd name="connsiteX1" fmla="*/ 197223 w 546847"/>
              <a:gd name="connsiteY1" fmla="*/ 896470 h 1255058"/>
              <a:gd name="connsiteX2" fmla="*/ 331694 w 546847"/>
              <a:gd name="connsiteY2" fmla="*/ 502023 h 1255058"/>
              <a:gd name="connsiteX3" fmla="*/ 457200 w 546847"/>
              <a:gd name="connsiteY3" fmla="*/ 188258 h 1255058"/>
              <a:gd name="connsiteX4" fmla="*/ 546847 w 546847"/>
              <a:gd name="connsiteY4" fmla="*/ 0 h 12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847" h="1255058">
                <a:moveTo>
                  <a:pt x="0" y="1255058"/>
                </a:moveTo>
                <a:cubicBezTo>
                  <a:pt x="70970" y="1138517"/>
                  <a:pt x="141941" y="1021976"/>
                  <a:pt x="197223" y="896470"/>
                </a:cubicBezTo>
                <a:cubicBezTo>
                  <a:pt x="252505" y="770964"/>
                  <a:pt x="288365" y="620058"/>
                  <a:pt x="331694" y="502023"/>
                </a:cubicBezTo>
                <a:cubicBezTo>
                  <a:pt x="375023" y="383988"/>
                  <a:pt x="421341" y="271928"/>
                  <a:pt x="457200" y="188258"/>
                </a:cubicBezTo>
                <a:cubicBezTo>
                  <a:pt x="493059" y="104587"/>
                  <a:pt x="519953" y="52293"/>
                  <a:pt x="546847" y="0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9DBD3B5-0AC5-C957-389A-787813740E28}"/>
              </a:ext>
            </a:extLst>
          </p:cNvPr>
          <p:cNvSpPr/>
          <p:nvPr/>
        </p:nvSpPr>
        <p:spPr>
          <a:xfrm>
            <a:off x="2635583" y="4710363"/>
            <a:ext cx="78205" cy="1257300"/>
          </a:xfrm>
          <a:custGeom>
            <a:avLst/>
            <a:gdLst>
              <a:gd name="connsiteX0" fmla="*/ 0 w 78205"/>
              <a:gd name="connsiteY0" fmla="*/ 0 h 1257300"/>
              <a:gd name="connsiteX1" fmla="*/ 78205 w 78205"/>
              <a:gd name="connsiteY1" fmla="*/ 12573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5" h="1257300">
                <a:moveTo>
                  <a:pt x="0" y="0"/>
                </a:moveTo>
                <a:lnTo>
                  <a:pt x="78205" y="1257300"/>
                </a:ln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4C69404-B264-193E-C349-6C42C80C905F}"/>
              </a:ext>
            </a:extLst>
          </p:cNvPr>
          <p:cNvSpPr/>
          <p:nvPr/>
        </p:nvSpPr>
        <p:spPr>
          <a:xfrm>
            <a:off x="2725820" y="4403558"/>
            <a:ext cx="836195" cy="1552074"/>
          </a:xfrm>
          <a:custGeom>
            <a:avLst/>
            <a:gdLst>
              <a:gd name="connsiteX0" fmla="*/ 0 w 836195"/>
              <a:gd name="connsiteY0" fmla="*/ 1552074 h 1552074"/>
              <a:gd name="connsiteX1" fmla="*/ 162426 w 836195"/>
              <a:gd name="connsiteY1" fmla="*/ 1425742 h 1552074"/>
              <a:gd name="connsiteX2" fmla="*/ 330868 w 836195"/>
              <a:gd name="connsiteY2" fmla="*/ 1124953 h 1552074"/>
              <a:gd name="connsiteX3" fmla="*/ 493295 w 836195"/>
              <a:gd name="connsiteY3" fmla="*/ 824163 h 1552074"/>
              <a:gd name="connsiteX4" fmla="*/ 613611 w 836195"/>
              <a:gd name="connsiteY4" fmla="*/ 547437 h 1552074"/>
              <a:gd name="connsiteX5" fmla="*/ 679784 w 836195"/>
              <a:gd name="connsiteY5" fmla="*/ 360947 h 1552074"/>
              <a:gd name="connsiteX6" fmla="*/ 745958 w 836195"/>
              <a:gd name="connsiteY6" fmla="*/ 138363 h 1552074"/>
              <a:gd name="connsiteX7" fmla="*/ 800100 w 836195"/>
              <a:gd name="connsiteY7" fmla="*/ 42110 h 1552074"/>
              <a:gd name="connsiteX8" fmla="*/ 836195 w 836195"/>
              <a:gd name="connsiteY8" fmla="*/ 0 h 155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195" h="1552074">
                <a:moveTo>
                  <a:pt x="0" y="1552074"/>
                </a:moveTo>
                <a:cubicBezTo>
                  <a:pt x="53640" y="1524501"/>
                  <a:pt x="107281" y="1496929"/>
                  <a:pt x="162426" y="1425742"/>
                </a:cubicBezTo>
                <a:cubicBezTo>
                  <a:pt x="217571" y="1354555"/>
                  <a:pt x="275723" y="1225216"/>
                  <a:pt x="330868" y="1124953"/>
                </a:cubicBezTo>
                <a:cubicBezTo>
                  <a:pt x="386013" y="1024690"/>
                  <a:pt x="446171" y="920416"/>
                  <a:pt x="493295" y="824163"/>
                </a:cubicBezTo>
                <a:cubicBezTo>
                  <a:pt x="540419" y="727910"/>
                  <a:pt x="582530" y="624640"/>
                  <a:pt x="613611" y="547437"/>
                </a:cubicBezTo>
                <a:cubicBezTo>
                  <a:pt x="644692" y="470234"/>
                  <a:pt x="657726" y="429126"/>
                  <a:pt x="679784" y="360947"/>
                </a:cubicBezTo>
                <a:cubicBezTo>
                  <a:pt x="701842" y="292768"/>
                  <a:pt x="725905" y="191502"/>
                  <a:pt x="745958" y="138363"/>
                </a:cubicBezTo>
                <a:cubicBezTo>
                  <a:pt x="766011" y="85224"/>
                  <a:pt x="785061" y="65170"/>
                  <a:pt x="800100" y="42110"/>
                </a:cubicBezTo>
                <a:cubicBezTo>
                  <a:pt x="815139" y="19050"/>
                  <a:pt x="825667" y="9525"/>
                  <a:pt x="836195" y="0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5F9159-3491-D69E-F227-E071420E3009}"/>
              </a:ext>
            </a:extLst>
          </p:cNvPr>
          <p:cNvSpPr/>
          <p:nvPr/>
        </p:nvSpPr>
        <p:spPr>
          <a:xfrm>
            <a:off x="3562015" y="4397542"/>
            <a:ext cx="96252" cy="1552074"/>
          </a:xfrm>
          <a:custGeom>
            <a:avLst/>
            <a:gdLst>
              <a:gd name="connsiteX0" fmla="*/ 0 w 96252"/>
              <a:gd name="connsiteY0" fmla="*/ 0 h 1552074"/>
              <a:gd name="connsiteX1" fmla="*/ 36094 w 96252"/>
              <a:gd name="connsiteY1" fmla="*/ 511342 h 1552074"/>
              <a:gd name="connsiteX2" fmla="*/ 54142 w 96252"/>
              <a:gd name="connsiteY2" fmla="*/ 986590 h 1552074"/>
              <a:gd name="connsiteX3" fmla="*/ 72189 w 96252"/>
              <a:gd name="connsiteY3" fmla="*/ 1233237 h 1552074"/>
              <a:gd name="connsiteX4" fmla="*/ 96252 w 96252"/>
              <a:gd name="connsiteY4" fmla="*/ 1552074 h 155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52" h="1552074">
                <a:moveTo>
                  <a:pt x="0" y="0"/>
                </a:moveTo>
                <a:cubicBezTo>
                  <a:pt x="13535" y="173455"/>
                  <a:pt x="27070" y="346910"/>
                  <a:pt x="36094" y="511342"/>
                </a:cubicBezTo>
                <a:cubicBezTo>
                  <a:pt x="45118" y="675774"/>
                  <a:pt x="48126" y="866274"/>
                  <a:pt x="54142" y="986590"/>
                </a:cubicBezTo>
                <a:cubicBezTo>
                  <a:pt x="60158" y="1106906"/>
                  <a:pt x="65171" y="1138990"/>
                  <a:pt x="72189" y="1233237"/>
                </a:cubicBezTo>
                <a:cubicBezTo>
                  <a:pt x="79207" y="1327484"/>
                  <a:pt x="87729" y="1439779"/>
                  <a:pt x="96252" y="1552074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2005A6-E0F8-B53F-5BD2-006F28B30119}"/>
              </a:ext>
            </a:extLst>
          </p:cNvPr>
          <p:cNvGrpSpPr/>
          <p:nvPr/>
        </p:nvGrpSpPr>
        <p:grpSpPr>
          <a:xfrm>
            <a:off x="2815417" y="5806029"/>
            <a:ext cx="2705215" cy="779913"/>
            <a:chOff x="2489897" y="5806029"/>
            <a:chExt cx="2705215" cy="7799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322E2A-E932-D83A-312C-E2E4BDFC3721}"/>
                </a:ext>
              </a:extLst>
            </p:cNvPr>
            <p:cNvGrpSpPr/>
            <p:nvPr/>
          </p:nvGrpSpPr>
          <p:grpSpPr>
            <a:xfrm>
              <a:off x="3413289" y="5806029"/>
              <a:ext cx="1781823" cy="779913"/>
              <a:chOff x="3413289" y="5806029"/>
              <a:chExt cx="1781823" cy="7799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E8475-5B35-6D60-515D-E4CD7160E8E6}"/>
                  </a:ext>
                </a:extLst>
              </p:cNvPr>
              <p:cNvSpPr txBox="1"/>
              <p:nvPr/>
            </p:nvSpPr>
            <p:spPr>
              <a:xfrm>
                <a:off x="3859372" y="5939611"/>
                <a:ext cx="1335740" cy="646331"/>
              </a:xfrm>
              <a:prstGeom prst="rect">
                <a:avLst/>
              </a:prstGeom>
              <a:noFill/>
              <a:effectLst>
                <a:glow rad="71239">
                  <a:schemeClr val="bg1"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ES" sz="900" b="1" dirty="0">
                    <a:solidFill>
                      <a:srgbClr val="00B0F0"/>
                    </a:solidFill>
                  </a:rPr>
                  <a:t>Contaminación suelos, impactos cadena trófica, etc. Problema retorcido.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8738A59-D48E-04F7-94EF-436718FD52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3289" y="5806029"/>
                <a:ext cx="446083" cy="223488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E55801-0837-2E82-4898-DD84D50AF6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9897" y="5968406"/>
              <a:ext cx="1285292" cy="15449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22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55188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El </a:t>
            </a:r>
            <a:r>
              <a:rPr lang="en-GB" dirty="0" err="1"/>
              <a:t>desacoplamiento</a:t>
            </a:r>
            <a:r>
              <a:rPr lang="en-GB" dirty="0"/>
              <a:t> </a:t>
            </a:r>
            <a:r>
              <a:rPr lang="en-GB" dirty="0" err="1"/>
              <a:t>espacial</a:t>
            </a:r>
            <a:r>
              <a:rPr lang="en-GB" dirty="0"/>
              <a:t> entre la </a:t>
            </a:r>
            <a:r>
              <a:rPr lang="en-GB" dirty="0" err="1"/>
              <a:t>producción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consumo</a:t>
            </a:r>
            <a:r>
              <a:rPr lang="en-GB" dirty="0"/>
              <a:t> de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complejidad</a:t>
            </a:r>
            <a:r>
              <a:rPr lang="en-GB" dirty="0"/>
              <a:t>.</a:t>
            </a:r>
            <a:endParaRPr lang="en-E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1015EB-A35D-DAEF-6FCD-5A0FC9963D41}"/>
              </a:ext>
            </a:extLst>
          </p:cNvPr>
          <p:cNvGrpSpPr/>
          <p:nvPr/>
        </p:nvGrpSpPr>
        <p:grpSpPr>
          <a:xfrm>
            <a:off x="847615" y="2458403"/>
            <a:ext cx="7422225" cy="4248335"/>
            <a:chOff x="847615" y="2458403"/>
            <a:chExt cx="7422225" cy="424833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A99914D-0E3C-A840-6F6E-9C388C430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608" y="2458403"/>
              <a:ext cx="6862239" cy="350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5991FA-D8D3-5D92-A474-2D887DAD363A}"/>
                </a:ext>
              </a:extLst>
            </p:cNvPr>
            <p:cNvSpPr txBox="1"/>
            <p:nvPr/>
          </p:nvSpPr>
          <p:spPr>
            <a:xfrm>
              <a:off x="847615" y="6183518"/>
              <a:ext cx="74222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ES" dirty="0"/>
                <a:t>Producción-consumo de madera entre África, Europa y Asia</a:t>
              </a:r>
            </a:p>
            <a:p>
              <a:pPr algn="ctr"/>
              <a:r>
                <a:rPr lang="en-GB" dirty="0"/>
                <a:t>https://</a:t>
              </a:r>
              <a:r>
                <a:rPr lang="en-GB" dirty="0" err="1"/>
                <a:t>www.foreststreesagroforestry.org</a:t>
              </a:r>
              <a:r>
                <a:rPr lang="en-GB" dirty="0"/>
                <a:t>/research/global-governance-trade-and-investment/</a:t>
              </a:r>
              <a:endParaRPr lang="en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52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284076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El </a:t>
            </a:r>
            <a:r>
              <a:rPr lang="en-GB" dirty="0" err="1"/>
              <a:t>desacoplamiento</a:t>
            </a:r>
            <a:r>
              <a:rPr lang="en-GB" dirty="0"/>
              <a:t> </a:t>
            </a:r>
            <a:r>
              <a:rPr lang="en-GB" dirty="0" err="1"/>
              <a:t>espacial</a:t>
            </a:r>
            <a:r>
              <a:rPr lang="en-GB" dirty="0"/>
              <a:t> entre la </a:t>
            </a:r>
            <a:r>
              <a:rPr lang="en-GB" dirty="0" err="1"/>
              <a:t>producción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consumo</a:t>
            </a:r>
            <a:r>
              <a:rPr lang="en-GB" dirty="0"/>
              <a:t> de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complejidad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2A8777-D982-E3A3-ED12-32BB0997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119596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3DE13-CE1B-719E-AF49-B0B0EBA49E6B}"/>
              </a:ext>
            </a:extLst>
          </p:cNvPr>
          <p:cNvSpPr txBox="1"/>
          <p:nvPr/>
        </p:nvSpPr>
        <p:spPr>
          <a:xfrm>
            <a:off x="1702065" y="6227655"/>
            <a:ext cx="5917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Los principios de gestión local de recursos dejan de poder aplicarse cuando hay desconexión entre oferta y demanda.</a:t>
            </a:r>
          </a:p>
        </p:txBody>
      </p:sp>
    </p:spTree>
    <p:extLst>
      <p:ext uri="{BB962C8B-B14F-4D97-AF65-F5344CB8AC3E}">
        <p14:creationId xmlns:p14="http://schemas.microsoft.com/office/powerpoint/2010/main" val="14925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284076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El </a:t>
            </a:r>
            <a:r>
              <a:rPr lang="en-GB" dirty="0" err="1"/>
              <a:t>desacoplamiento</a:t>
            </a:r>
            <a:r>
              <a:rPr lang="en-GB" dirty="0"/>
              <a:t> </a:t>
            </a:r>
            <a:r>
              <a:rPr lang="en-GB" dirty="0" err="1"/>
              <a:t>espacial</a:t>
            </a:r>
            <a:r>
              <a:rPr lang="en-GB" dirty="0"/>
              <a:t> entre la </a:t>
            </a:r>
            <a:r>
              <a:rPr lang="en-GB" dirty="0" err="1"/>
              <a:t>producción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consumo</a:t>
            </a:r>
            <a:r>
              <a:rPr lang="en-GB" dirty="0"/>
              <a:t> de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complejidad</a:t>
            </a:r>
            <a:r>
              <a:rPr lang="en-GB" dirty="0"/>
              <a:t>.</a:t>
            </a:r>
            <a:endParaRPr lang="en-E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3EE1EE-E6F9-350D-D5FC-6CEBB43787D7}"/>
              </a:ext>
            </a:extLst>
          </p:cNvPr>
          <p:cNvGrpSpPr/>
          <p:nvPr/>
        </p:nvGrpSpPr>
        <p:grpSpPr>
          <a:xfrm>
            <a:off x="626302" y="2177896"/>
            <a:ext cx="7891396" cy="4424702"/>
            <a:chOff x="626302" y="2177896"/>
            <a:chExt cx="7891396" cy="4424702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2C56B254-EC33-57A3-0080-7F3B66FC8F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1" b="7059"/>
            <a:stretch/>
          </p:blipFill>
          <p:spPr bwMode="auto">
            <a:xfrm>
              <a:off x="626302" y="2177896"/>
              <a:ext cx="7891396" cy="4084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83F839-2C92-E579-6967-749629819E05}"/>
                </a:ext>
              </a:extLst>
            </p:cNvPr>
            <p:cNvSpPr txBox="1"/>
            <p:nvPr/>
          </p:nvSpPr>
          <p:spPr>
            <a:xfrm>
              <a:off x="2290482" y="6294821"/>
              <a:ext cx="45809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dirty="0"/>
                <a:t>https://www.grida.no/resources/7442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97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1756</Words>
  <Application>Microsoft Macintosh PowerPoint</Application>
  <PresentationFormat>On-screen Show (4:3)</PresentationFormat>
  <Paragraphs>206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Narrow</vt:lpstr>
      <vt:lpstr>Calibri</vt:lpstr>
      <vt:lpstr>Meta</vt:lpstr>
      <vt:lpstr>Meta Bold Roman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45</cp:revision>
  <dcterms:created xsi:type="dcterms:W3CDTF">2020-07-23T01:32:39Z</dcterms:created>
  <dcterms:modified xsi:type="dcterms:W3CDTF">2025-02-13T11:28:19Z</dcterms:modified>
</cp:coreProperties>
</file>